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6" r:id="rId4"/>
    <p:sldId id="265" r:id="rId5"/>
    <p:sldId id="569" r:id="rId6"/>
    <p:sldId id="257" r:id="rId7"/>
    <p:sldId id="318" r:id="rId8"/>
    <p:sldId id="306" r:id="rId9"/>
    <p:sldId id="563" r:id="rId10"/>
    <p:sldId id="494" r:id="rId11"/>
    <p:sldId id="493" r:id="rId12"/>
    <p:sldId id="317" r:id="rId13"/>
    <p:sldId id="260" r:id="rId14"/>
    <p:sldId id="313" r:id="rId15"/>
    <p:sldId id="453" r:id="rId16"/>
    <p:sldId id="454" r:id="rId17"/>
    <p:sldId id="455" r:id="rId18"/>
    <p:sldId id="456" r:id="rId19"/>
    <p:sldId id="457" r:id="rId20"/>
    <p:sldId id="458" r:id="rId21"/>
    <p:sldId id="459" r:id="rId22"/>
    <p:sldId id="460" r:id="rId23"/>
    <p:sldId id="461" r:id="rId24"/>
    <p:sldId id="314" r:id="rId25"/>
    <p:sldId id="462" r:id="rId26"/>
    <p:sldId id="464" r:id="rId27"/>
    <p:sldId id="465" r:id="rId28"/>
    <p:sldId id="463" r:id="rId29"/>
    <p:sldId id="466" r:id="rId30"/>
    <p:sldId id="544" r:id="rId31"/>
    <p:sldId id="570" r:id="rId32"/>
    <p:sldId id="468" r:id="rId33"/>
    <p:sldId id="469" r:id="rId34"/>
    <p:sldId id="470" r:id="rId35"/>
    <p:sldId id="267" r:id="rId36"/>
    <p:sldId id="310" r:id="rId37"/>
    <p:sldId id="269" r:id="rId38"/>
    <p:sldId id="268" r:id="rId39"/>
    <p:sldId id="270" r:id="rId40"/>
    <p:sldId id="271" r:id="rId41"/>
    <p:sldId id="311" r:id="rId42"/>
    <p:sldId id="312" r:id="rId43"/>
    <p:sldId id="272" r:id="rId44"/>
    <p:sldId id="325" r:id="rId45"/>
    <p:sldId id="452" r:id="rId46"/>
    <p:sldId id="501" r:id="rId47"/>
    <p:sldId id="545" r:id="rId48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47" autoAdjust="0"/>
    <p:restoredTop sz="97045" autoAdjust="0"/>
  </p:normalViewPr>
  <p:slideViewPr>
    <p:cSldViewPr snapToGrid="0" snapToObjects="1">
      <p:cViewPr varScale="1">
        <p:scale>
          <a:sx n="82" d="100"/>
          <a:sy n="82" d="100"/>
        </p:scale>
        <p:origin x="-164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3" d="100"/>
        <a:sy n="6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797D2-848D-BE4D-B7B3-669FAB976B72}" type="datetimeFigureOut">
              <a:rPr kumimoji="1" lang="ja-JP" altLang="en-US" smtClean="0"/>
              <a:t>17/03/04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8EFB-739E-BC4C-B60D-2FE2E90101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8504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797D2-848D-BE4D-B7B3-669FAB976B72}" type="datetimeFigureOut">
              <a:rPr kumimoji="1" lang="ja-JP" altLang="en-US" smtClean="0"/>
              <a:t>17/03/04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8EFB-739E-BC4C-B60D-2FE2E90101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7604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797D2-848D-BE4D-B7B3-669FAB976B72}" type="datetimeFigureOut">
              <a:rPr kumimoji="1" lang="ja-JP" altLang="en-US" smtClean="0"/>
              <a:t>17/03/04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8EFB-739E-BC4C-B60D-2FE2E90101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1157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797D2-848D-BE4D-B7B3-669FAB976B72}" type="datetimeFigureOut">
              <a:rPr kumimoji="1" lang="ja-JP" altLang="en-US" smtClean="0"/>
              <a:t>17/03/04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8EFB-739E-BC4C-B60D-2FE2E90101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1024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797D2-848D-BE4D-B7B3-669FAB976B72}" type="datetimeFigureOut">
              <a:rPr kumimoji="1" lang="ja-JP" altLang="en-US" smtClean="0"/>
              <a:t>17/03/04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8EFB-739E-BC4C-B60D-2FE2E90101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4860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797D2-848D-BE4D-B7B3-669FAB976B72}" type="datetimeFigureOut">
              <a:rPr kumimoji="1" lang="ja-JP" altLang="en-US" smtClean="0"/>
              <a:t>17/03/04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8EFB-739E-BC4C-B60D-2FE2E90101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2789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797D2-848D-BE4D-B7B3-669FAB976B72}" type="datetimeFigureOut">
              <a:rPr kumimoji="1" lang="ja-JP" altLang="en-US" smtClean="0"/>
              <a:t>17/03/04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8EFB-739E-BC4C-B60D-2FE2E90101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5850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797D2-848D-BE4D-B7B3-669FAB976B72}" type="datetimeFigureOut">
              <a:rPr kumimoji="1" lang="ja-JP" altLang="en-US" smtClean="0"/>
              <a:t>17/03/04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8EFB-739E-BC4C-B60D-2FE2E90101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5427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797D2-848D-BE4D-B7B3-669FAB976B72}" type="datetimeFigureOut">
              <a:rPr kumimoji="1" lang="ja-JP" altLang="en-US" smtClean="0"/>
              <a:t>17/03/04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8EFB-739E-BC4C-B60D-2FE2E90101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1728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797D2-848D-BE4D-B7B3-669FAB976B72}" type="datetimeFigureOut">
              <a:rPr kumimoji="1" lang="ja-JP" altLang="en-US" smtClean="0"/>
              <a:t>17/03/04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8EFB-739E-BC4C-B60D-2FE2E90101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408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797D2-848D-BE4D-B7B3-669FAB976B72}" type="datetimeFigureOut">
              <a:rPr kumimoji="1" lang="ja-JP" altLang="en-US" smtClean="0"/>
              <a:t>17/03/04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8EFB-739E-BC4C-B60D-2FE2E90101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2445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797D2-848D-BE4D-B7B3-669FAB976B72}" type="datetimeFigureOut">
              <a:rPr kumimoji="1" lang="ja-JP" altLang="en-US" smtClean="0"/>
              <a:t>17/03/04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18EFB-739E-BC4C-B60D-2FE2E90101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6829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1.pn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27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32.jpeg"/><Relationship Id="rId5" Type="http://schemas.microsoft.com/office/2007/relationships/hdphoto" Target="../media/hdphoto1.wdp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Relationship Id="rId3" Type="http://schemas.openxmlformats.org/officeDocument/2006/relationships/image" Target="../media/image35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6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6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6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png"/><Relationship Id="rId1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5" Type="http://schemas.openxmlformats.org/officeDocument/2006/relationships/image" Target="../media/image41.emf"/><Relationship Id="rId6" Type="http://schemas.openxmlformats.org/officeDocument/2006/relationships/image" Target="../media/image42.emf"/><Relationship Id="rId7" Type="http://schemas.openxmlformats.org/officeDocument/2006/relationships/image" Target="../media/image43.emf"/><Relationship Id="rId8" Type="http://schemas.openxmlformats.org/officeDocument/2006/relationships/image" Target="../media/image25.png"/><Relationship Id="rId9" Type="http://schemas.openxmlformats.org/officeDocument/2006/relationships/image" Target="../media/image27.png"/><Relationship Id="rId10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5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Relationship Id="rId3" Type="http://schemas.openxmlformats.org/officeDocument/2006/relationships/image" Target="../media/image50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36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36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070132"/>
            <a:ext cx="7772400" cy="1470025"/>
          </a:xfrm>
        </p:spPr>
        <p:txBody>
          <a:bodyPr>
            <a:noAutofit/>
          </a:bodyPr>
          <a:lstStyle/>
          <a:p>
            <a:r>
              <a:rPr kumimoji="1" lang="en-US" altLang="ja-JP" sz="5400" dirty="0" smtClean="0">
                <a:latin typeface="Century Gothic"/>
                <a:cs typeface="Century Gothic"/>
              </a:rPr>
              <a:t>Heavy flavors and exotic hadrons</a:t>
            </a:r>
            <a:endParaRPr kumimoji="1" lang="ja-JP" altLang="en-US" sz="5400" dirty="0">
              <a:latin typeface="Century Gothic"/>
              <a:cs typeface="Century Gothic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85065" y="6380548"/>
            <a:ext cx="7974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 smtClean="0">
                <a:latin typeface="Century Gothic"/>
                <a:ea typeface="HG丸ｺﾞｼｯｸM-PRO"/>
                <a:cs typeface="Century Gothic"/>
              </a:rPr>
              <a:t>53th </a:t>
            </a:r>
            <a:r>
              <a:rPr lang="en-US" altLang="ja-JP" sz="1400" dirty="0" err="1" smtClean="0">
                <a:latin typeface="Century Gothic"/>
                <a:ea typeface="HG丸ｺﾞｼｯｸM-PRO"/>
                <a:cs typeface="Century Gothic"/>
              </a:rPr>
              <a:t>Karpacz</a:t>
            </a:r>
            <a:r>
              <a:rPr lang="en-US" altLang="ja-JP" sz="1400" dirty="0" smtClean="0">
                <a:latin typeface="Century Gothic"/>
                <a:ea typeface="HG丸ｺﾞｼｯｸM-PRO"/>
                <a:cs typeface="Century Gothic"/>
              </a:rPr>
              <a:t> Winter School of Theoretical Physics and THOR COST Action Training School</a:t>
            </a:r>
          </a:p>
          <a:p>
            <a:pPr algn="ctr"/>
            <a:r>
              <a:rPr lang="en-US" altLang="ja-JP" sz="1400" dirty="0" smtClean="0">
                <a:latin typeface="Century Gothic"/>
                <a:ea typeface="HG丸ｺﾞｼｯｸM-PRO"/>
                <a:cs typeface="Century Gothic"/>
              </a:rPr>
              <a:t>@</a:t>
            </a:r>
            <a:r>
              <a:rPr lang="en-US" altLang="ja-JP" sz="1400" dirty="0" err="1" smtClean="0">
                <a:latin typeface="Century Gothic"/>
                <a:ea typeface="HG丸ｺﾞｼｯｸM-PRO"/>
                <a:cs typeface="Century Gothic"/>
              </a:rPr>
              <a:t>Karpacz</a:t>
            </a:r>
            <a:r>
              <a:rPr lang="en-US" altLang="ja-JP" sz="1400" dirty="0" smtClean="0">
                <a:latin typeface="Century Gothic"/>
                <a:ea typeface="HG丸ｺﾞｼｯｸM-PRO"/>
                <a:cs typeface="Century Gothic"/>
              </a:rPr>
              <a:t>, Poland 26 Feb.</a:t>
            </a:r>
            <a:r>
              <a:rPr lang="ja-JP" altLang="en-US" sz="1400" dirty="0" smtClean="0"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en-US" altLang="ja-JP" sz="1400" dirty="0" smtClean="0">
                <a:latin typeface="Century Gothic"/>
                <a:ea typeface="HG丸ｺﾞｼｯｸM-PRO"/>
                <a:cs typeface="Century Gothic"/>
              </a:rPr>
              <a:t>–</a:t>
            </a:r>
            <a:r>
              <a:rPr lang="ja-JP" altLang="en-US" sz="1400" dirty="0" smtClean="0"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en-US" altLang="ja-JP" sz="1400" dirty="0" smtClean="0">
                <a:latin typeface="Century Gothic"/>
                <a:ea typeface="HG丸ｺﾞｼｯｸM-PRO"/>
                <a:cs typeface="Century Gothic"/>
              </a:rPr>
              <a:t>4</a:t>
            </a:r>
            <a:r>
              <a:rPr lang="ja-JP" altLang="en-US" sz="1400" dirty="0" smtClean="0"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en-US" altLang="ja-JP" sz="1400" dirty="0" smtClean="0">
                <a:latin typeface="Century Gothic"/>
                <a:ea typeface="HG丸ｺﾞｼｯｸM-PRO"/>
                <a:cs typeface="Century Gothic"/>
              </a:rPr>
              <a:t>Mar. 2017</a:t>
            </a:r>
            <a:endParaRPr lang="ja-JP" altLang="en-US" sz="1400" dirty="0" smtClean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5" name="サブタイトル 2"/>
          <p:cNvSpPr>
            <a:spLocks noGrp="1"/>
          </p:cNvSpPr>
          <p:nvPr>
            <p:ph type="subTitle" idx="1"/>
          </p:nvPr>
        </p:nvSpPr>
        <p:spPr>
          <a:xfrm>
            <a:off x="2755348" y="3880055"/>
            <a:ext cx="3785704" cy="1078472"/>
          </a:xfrm>
        </p:spPr>
        <p:txBody>
          <a:bodyPr>
            <a:noAutofit/>
          </a:bodyPr>
          <a:lstStyle/>
          <a:p>
            <a:r>
              <a:rPr lang="en-US" altLang="ja-JP" dirty="0" err="1" smtClean="0">
                <a:solidFill>
                  <a:schemeClr val="tx1"/>
                </a:solidFill>
                <a:latin typeface="Century Gothic"/>
                <a:ea typeface="HG丸ｺﾞｼｯｸM-PRO"/>
                <a:cs typeface="Century Gothic"/>
              </a:rPr>
              <a:t>Shigehiro</a:t>
            </a:r>
            <a:r>
              <a:rPr lang="en-US" altLang="ja-JP" dirty="0" smtClean="0">
                <a:solidFill>
                  <a:schemeClr val="tx1"/>
                </a:solidFill>
                <a:latin typeface="Century Gothic"/>
                <a:ea typeface="HG丸ｺﾞｼｯｸM-PRO"/>
                <a:cs typeface="Century Gothic"/>
              </a:rPr>
              <a:t> YASUI</a:t>
            </a:r>
          </a:p>
          <a:p>
            <a:r>
              <a:rPr lang="en-US" altLang="ja-JP" sz="2000" dirty="0" smtClean="0">
                <a:solidFill>
                  <a:schemeClr val="tx1"/>
                </a:solidFill>
                <a:latin typeface="Century Gothic"/>
                <a:ea typeface="HG丸ｺﾞｼｯｸM-PRO"/>
                <a:cs typeface="Century Gothic"/>
              </a:rPr>
              <a:t>Tokyo Institute of Technology</a:t>
            </a:r>
          </a:p>
        </p:txBody>
      </p:sp>
      <p:sp>
        <p:nvSpPr>
          <p:cNvPr id="6" name="サブタイトル 2"/>
          <p:cNvSpPr txBox="1">
            <a:spLocks/>
          </p:cNvSpPr>
          <p:nvPr/>
        </p:nvSpPr>
        <p:spPr>
          <a:xfrm>
            <a:off x="3819243" y="2784942"/>
            <a:ext cx="1505514" cy="4593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b="1" dirty="0" smtClean="0">
                <a:solidFill>
                  <a:srgbClr val="C0504D"/>
                </a:solidFill>
                <a:latin typeface="Century Gothic"/>
                <a:ea typeface="HG丸ｺﾞｼｯｸM-PRO"/>
                <a:cs typeface="Century Gothic"/>
              </a:rPr>
              <a:t>Lecture 1</a:t>
            </a:r>
            <a:endParaRPr lang="en-US" altLang="ja-JP" sz="2000" b="1" dirty="0">
              <a:solidFill>
                <a:srgbClr val="C0504D"/>
              </a:solidFill>
              <a:latin typeface="Century Gothic"/>
              <a:ea typeface="HG丸ｺﾞｼｯｸM-PRO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89659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6740" y="2837571"/>
            <a:ext cx="3714740" cy="3499245"/>
          </a:xfrm>
          <a:prstGeom prst="rect">
            <a:avLst/>
          </a:prstGeom>
        </p:spPr>
      </p:pic>
      <p:sp>
        <p:nvSpPr>
          <p:cNvPr id="33" name="テキスト ボックス 32"/>
          <p:cNvSpPr txBox="1"/>
          <p:nvPr/>
        </p:nvSpPr>
        <p:spPr>
          <a:xfrm>
            <a:off x="1893323" y="628035"/>
            <a:ext cx="5665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000" dirty="0" smtClean="0">
                <a:latin typeface="Century Gothic"/>
                <a:ea typeface="HG丸ｺﾞｼｯｸM-PRO"/>
                <a:cs typeface="Century Gothic"/>
              </a:rPr>
              <a:t>From nucleus to quark</a:t>
            </a:r>
            <a:endParaRPr kumimoji="1" lang="ja-JP" altLang="en-US" sz="4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51263" y="2335261"/>
            <a:ext cx="1225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Century Gothic"/>
                <a:ea typeface="HG丸ｺﾞｼｯｸM-PRO"/>
                <a:cs typeface="Century Gothic"/>
              </a:rPr>
              <a:t>〜 100 </a:t>
            </a:r>
            <a:r>
              <a:rPr lang="en-US" altLang="ja-JP" sz="1600" dirty="0" err="1">
                <a:latin typeface="Century Gothic"/>
                <a:ea typeface="HG丸ｺﾞｼｯｸM-PRO"/>
                <a:cs typeface="Century Gothic"/>
              </a:rPr>
              <a:t>k</a:t>
            </a:r>
            <a:r>
              <a:rPr kumimoji="1" lang="en-US" altLang="ja-JP" sz="1600" dirty="0" err="1" smtClean="0">
                <a:latin typeface="Century Gothic"/>
                <a:ea typeface="HG丸ｺﾞｼｯｸM-PRO"/>
                <a:cs typeface="Century Gothic"/>
              </a:rPr>
              <a:t>eV</a:t>
            </a:r>
            <a:endParaRPr kumimoji="1" lang="ja-JP" altLang="en-US" sz="16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681477" y="2320720"/>
            <a:ext cx="1313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Century Gothic"/>
                <a:ea typeface="HG丸ｺﾞｼｯｸM-PRO"/>
                <a:cs typeface="Century Gothic"/>
              </a:rPr>
              <a:t>〜 100 </a:t>
            </a:r>
            <a:r>
              <a:rPr kumimoji="1" lang="en-US" altLang="ja-JP" sz="1600" dirty="0" err="1" smtClean="0">
                <a:latin typeface="Century Gothic"/>
                <a:ea typeface="HG丸ｺﾞｼｯｸM-PRO"/>
                <a:cs typeface="Century Gothic"/>
              </a:rPr>
              <a:t>MeV</a:t>
            </a:r>
            <a:endParaRPr kumimoji="1" lang="ja-JP" altLang="en-US" sz="16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7066499" y="2321328"/>
            <a:ext cx="130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Century Gothic"/>
                <a:ea typeface="HG丸ｺﾞｼｯｸM-PRO"/>
                <a:cs typeface="Century Gothic"/>
              </a:rPr>
              <a:t>〜 100 </a:t>
            </a:r>
            <a:r>
              <a:rPr lang="en-US" altLang="ja-JP" sz="1600" dirty="0" err="1" smtClean="0">
                <a:latin typeface="Century Gothic"/>
                <a:ea typeface="HG丸ｺﾞｼｯｸM-PRO"/>
                <a:cs typeface="Century Gothic"/>
              </a:rPr>
              <a:t>G</a:t>
            </a:r>
            <a:r>
              <a:rPr kumimoji="1" lang="en-US" altLang="ja-JP" sz="1600" dirty="0" err="1" smtClean="0">
                <a:latin typeface="Century Gothic"/>
                <a:ea typeface="HG丸ｺﾞｼｯｸM-PRO"/>
                <a:cs typeface="Century Gothic"/>
              </a:rPr>
              <a:t>eV</a:t>
            </a:r>
            <a:endParaRPr kumimoji="1" lang="ja-JP" altLang="en-US" sz="16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7495353" y="810856"/>
            <a:ext cx="1326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Century Gothic"/>
                <a:ea typeface="HG丸ｺﾞｼｯｸM-PRO"/>
                <a:cs typeface="Century Gothic"/>
              </a:rPr>
              <a:t>1 MeV = 10</a:t>
            </a:r>
            <a:r>
              <a:rPr kumimoji="1" lang="en-US" altLang="ja-JP" sz="1200" baseline="30000" dirty="0" smtClean="0">
                <a:latin typeface="Century Gothic"/>
                <a:ea typeface="HG丸ｺﾞｼｯｸM-PRO"/>
                <a:cs typeface="Century Gothic"/>
              </a:rPr>
              <a:t>6</a:t>
            </a:r>
            <a:r>
              <a:rPr kumimoji="1" lang="en-US" altLang="ja-JP" sz="1200" dirty="0" smtClean="0">
                <a:latin typeface="Century Gothic"/>
                <a:ea typeface="HG丸ｺﾞｼｯｸM-PRO"/>
                <a:cs typeface="Century Gothic"/>
              </a:rPr>
              <a:t> </a:t>
            </a:r>
            <a:r>
              <a:rPr kumimoji="1" lang="en-US" altLang="ja-JP" sz="1200" dirty="0" err="1" smtClean="0">
                <a:latin typeface="Century Gothic"/>
                <a:ea typeface="HG丸ｺﾞｼｯｸM-PRO"/>
                <a:cs typeface="Century Gothic"/>
              </a:rPr>
              <a:t>eV</a:t>
            </a:r>
            <a:endParaRPr lang="en-US" altLang="ja-JP" sz="1200" dirty="0">
              <a:latin typeface="Century Gothic"/>
              <a:ea typeface="HG丸ｺﾞｼｯｸM-PRO"/>
              <a:cs typeface="Century Gothic"/>
            </a:endParaRPr>
          </a:p>
          <a:p>
            <a:r>
              <a:rPr kumimoji="1" lang="en-US" altLang="ja-JP" sz="1200" dirty="0" smtClean="0">
                <a:latin typeface="Century Gothic"/>
                <a:ea typeface="HG丸ｺﾞｼｯｸM-PRO"/>
                <a:cs typeface="Century Gothic"/>
              </a:rPr>
              <a:t>1 </a:t>
            </a:r>
            <a:r>
              <a:rPr kumimoji="1" lang="en-US" altLang="ja-JP" sz="1200" dirty="0" err="1" smtClean="0">
                <a:latin typeface="Century Gothic"/>
                <a:ea typeface="HG丸ｺﾞｼｯｸM-PRO"/>
                <a:cs typeface="Century Gothic"/>
              </a:rPr>
              <a:t>GeV</a:t>
            </a:r>
            <a:r>
              <a:rPr kumimoji="1" lang="en-US" altLang="ja-JP" sz="1200" dirty="0" smtClean="0">
                <a:latin typeface="Century Gothic"/>
                <a:ea typeface="HG丸ｺﾞｼｯｸM-PRO"/>
                <a:cs typeface="Century Gothic"/>
              </a:rPr>
              <a:t> = 10</a:t>
            </a:r>
            <a:r>
              <a:rPr kumimoji="1" lang="en-US" altLang="ja-JP" sz="1200" baseline="30000" dirty="0" smtClean="0">
                <a:latin typeface="Century Gothic"/>
                <a:ea typeface="HG丸ｺﾞｼｯｸM-PRO"/>
                <a:cs typeface="Century Gothic"/>
              </a:rPr>
              <a:t>9</a:t>
            </a:r>
            <a:r>
              <a:rPr kumimoji="1" lang="en-US" altLang="ja-JP" sz="1200" dirty="0" smtClean="0">
                <a:latin typeface="Century Gothic"/>
                <a:ea typeface="HG丸ｺﾞｼｯｸM-PRO"/>
                <a:cs typeface="Century Gothic"/>
              </a:rPr>
              <a:t> </a:t>
            </a:r>
            <a:r>
              <a:rPr kumimoji="1" lang="en-US" altLang="ja-JP" sz="1200" dirty="0" err="1" smtClean="0">
                <a:latin typeface="Century Gothic"/>
                <a:ea typeface="HG丸ｺﾞｼｯｸM-PRO"/>
                <a:cs typeface="Century Gothic"/>
              </a:rPr>
              <a:t>eV</a:t>
            </a:r>
            <a:endParaRPr kumimoji="1" lang="ja-JP" altLang="en-US" sz="12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1390655" y="2386631"/>
            <a:ext cx="2120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Century Gothic"/>
                <a:ea typeface="HG丸ｺﾞｼｯｸM-PRO"/>
                <a:cs typeface="Century Gothic"/>
              </a:rPr>
              <a:t>surface vibration/</a:t>
            </a:r>
            <a:r>
              <a:rPr lang="en-US" altLang="ja-JP" sz="1200" dirty="0" smtClean="0">
                <a:latin typeface="Century Gothic"/>
                <a:ea typeface="HG丸ｺﾞｼｯｸM-PRO"/>
                <a:cs typeface="Century Gothic"/>
              </a:rPr>
              <a:t>rotation</a:t>
            </a:r>
            <a:endParaRPr kumimoji="1" lang="ja-JP" altLang="en-US" sz="12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5052159" y="2373671"/>
            <a:ext cx="14681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Century Gothic"/>
                <a:ea typeface="HG丸ｺﾞｼｯｸM-PRO"/>
                <a:cs typeface="Century Gothic"/>
              </a:rPr>
              <a:t>excited hadron</a:t>
            </a:r>
            <a:endParaRPr kumimoji="1" lang="ja-JP" altLang="en-US" sz="12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04" name="テキスト ボックス 103"/>
          <p:cNvSpPr txBox="1"/>
          <p:nvPr/>
        </p:nvSpPr>
        <p:spPr>
          <a:xfrm>
            <a:off x="8392839" y="2383997"/>
            <a:ext cx="8066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Century Gothic"/>
                <a:ea typeface="HG丸ｺﾞｼｯｸM-PRO"/>
                <a:cs typeface="Century Gothic"/>
              </a:rPr>
              <a:t>quark</a:t>
            </a:r>
            <a:endParaRPr kumimoji="1" lang="ja-JP" altLang="en-US" sz="1200" dirty="0"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2" name="図形グループ 1"/>
          <p:cNvGrpSpPr/>
          <p:nvPr/>
        </p:nvGrpSpPr>
        <p:grpSpPr>
          <a:xfrm>
            <a:off x="275681" y="1397825"/>
            <a:ext cx="8877054" cy="839348"/>
            <a:chOff x="275681" y="1397825"/>
            <a:chExt cx="8877054" cy="839348"/>
          </a:xfrm>
        </p:grpSpPr>
        <p:grpSp>
          <p:nvGrpSpPr>
            <p:cNvPr id="83" name="図形グループ 82"/>
            <p:cNvGrpSpPr/>
            <p:nvPr/>
          </p:nvGrpSpPr>
          <p:grpSpPr>
            <a:xfrm>
              <a:off x="290474" y="1397825"/>
              <a:ext cx="8563053" cy="839348"/>
              <a:chOff x="290474" y="1397825"/>
              <a:chExt cx="8563053" cy="839348"/>
            </a:xfrm>
          </p:grpSpPr>
          <p:cxnSp>
            <p:nvCxnSpPr>
              <p:cNvPr id="46" name="直線矢印コネクタ 45"/>
              <p:cNvCxnSpPr/>
              <p:nvPr/>
            </p:nvCxnSpPr>
            <p:spPr>
              <a:xfrm>
                <a:off x="290474" y="1821647"/>
                <a:ext cx="8563053" cy="0"/>
              </a:xfrm>
              <a:prstGeom prst="straightConnector1">
                <a:avLst/>
              </a:prstGeom>
              <a:ln cap="rnd">
                <a:solidFill>
                  <a:srgbClr val="000000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線矢印コネクタ 60"/>
              <p:cNvCxnSpPr/>
              <p:nvPr/>
            </p:nvCxnSpPr>
            <p:spPr>
              <a:xfrm flipV="1">
                <a:off x="1424184" y="1688735"/>
                <a:ext cx="0" cy="256858"/>
              </a:xfrm>
              <a:prstGeom prst="straightConnector1">
                <a:avLst/>
              </a:prstGeom>
              <a:ln w="19050" cap="rnd" cmpd="sng">
                <a:solidFill>
                  <a:srgbClr val="000000"/>
                </a:solidFill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線矢印コネクタ 63"/>
              <p:cNvCxnSpPr/>
              <p:nvPr/>
            </p:nvCxnSpPr>
            <p:spPr>
              <a:xfrm flipV="1">
                <a:off x="2496909" y="1688735"/>
                <a:ext cx="0" cy="256858"/>
              </a:xfrm>
              <a:prstGeom prst="straightConnector1">
                <a:avLst/>
              </a:prstGeom>
              <a:ln w="19050" cap="rnd" cmpd="sng">
                <a:solidFill>
                  <a:srgbClr val="000000"/>
                </a:solidFill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線矢印コネクタ 64"/>
              <p:cNvCxnSpPr/>
              <p:nvPr/>
            </p:nvCxnSpPr>
            <p:spPr>
              <a:xfrm flipV="1">
                <a:off x="3569634" y="1688735"/>
                <a:ext cx="0" cy="256858"/>
              </a:xfrm>
              <a:prstGeom prst="straightConnector1">
                <a:avLst/>
              </a:prstGeom>
              <a:ln w="19050" cap="rnd" cmpd="sng">
                <a:solidFill>
                  <a:srgbClr val="000000"/>
                </a:solidFill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線矢印コネクタ 65"/>
              <p:cNvCxnSpPr/>
              <p:nvPr/>
            </p:nvCxnSpPr>
            <p:spPr>
              <a:xfrm flipV="1">
                <a:off x="4642359" y="1688735"/>
                <a:ext cx="0" cy="256858"/>
              </a:xfrm>
              <a:prstGeom prst="straightConnector1">
                <a:avLst/>
              </a:prstGeom>
              <a:ln w="19050" cap="rnd" cmpd="sng">
                <a:solidFill>
                  <a:srgbClr val="000000"/>
                </a:solidFill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線矢印コネクタ 66"/>
              <p:cNvCxnSpPr/>
              <p:nvPr/>
            </p:nvCxnSpPr>
            <p:spPr>
              <a:xfrm flipV="1">
                <a:off x="5715085" y="1688735"/>
                <a:ext cx="0" cy="256858"/>
              </a:xfrm>
              <a:prstGeom prst="straightConnector1">
                <a:avLst/>
              </a:prstGeom>
              <a:ln w="19050" cap="rnd" cmpd="sng">
                <a:solidFill>
                  <a:srgbClr val="000000"/>
                </a:solidFill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テキスト ボックス 67"/>
              <p:cNvSpPr txBox="1"/>
              <p:nvPr/>
            </p:nvSpPr>
            <p:spPr>
              <a:xfrm>
                <a:off x="5285801" y="1960174"/>
                <a:ext cx="6719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 smtClean="0">
                    <a:latin typeface="Century Gothic"/>
                    <a:ea typeface="HG丸ｺﾞｼｯｸM-PRO"/>
                    <a:cs typeface="Century Gothic"/>
                  </a:rPr>
                  <a:t>1 MeV</a:t>
                </a:r>
                <a:endParaRPr kumimoji="1" lang="ja-JP" altLang="en-US" sz="12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71" name="テキスト ボックス 70"/>
              <p:cNvSpPr txBox="1"/>
              <p:nvPr/>
            </p:nvSpPr>
            <p:spPr>
              <a:xfrm>
                <a:off x="6383252" y="1960174"/>
                <a:ext cx="6591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 smtClean="0">
                    <a:latin typeface="Century Gothic"/>
                    <a:ea typeface="HG丸ｺﾞｼｯｸM-PRO"/>
                    <a:cs typeface="Century Gothic"/>
                  </a:rPr>
                  <a:t>1 </a:t>
                </a:r>
                <a:r>
                  <a:rPr lang="en-US" altLang="ja-JP" sz="1200" dirty="0" err="1">
                    <a:latin typeface="Century Gothic"/>
                    <a:ea typeface="HG丸ｺﾞｼｯｸM-PRO"/>
                    <a:cs typeface="Century Gothic"/>
                  </a:rPr>
                  <a:t>G</a:t>
                </a:r>
                <a:r>
                  <a:rPr kumimoji="1" lang="en-US" altLang="ja-JP" sz="1200" dirty="0" err="1" smtClean="0">
                    <a:latin typeface="Century Gothic"/>
                    <a:ea typeface="HG丸ｺﾞｼｯｸM-PRO"/>
                    <a:cs typeface="Century Gothic"/>
                  </a:rPr>
                  <a:t>eV</a:t>
                </a:r>
                <a:endParaRPr kumimoji="1" lang="ja-JP" altLang="en-US" sz="12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74" name="テキスト ボックス 73"/>
              <p:cNvSpPr txBox="1"/>
              <p:nvPr/>
            </p:nvSpPr>
            <p:spPr>
              <a:xfrm>
                <a:off x="7467877" y="1960174"/>
                <a:ext cx="58221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 smtClean="0">
                    <a:latin typeface="Century Gothic"/>
                    <a:ea typeface="HG丸ｺﾞｼｯｸM-PRO"/>
                    <a:cs typeface="Century Gothic"/>
                  </a:rPr>
                  <a:t>1 </a:t>
                </a:r>
                <a:r>
                  <a:rPr lang="en-US" altLang="ja-JP" sz="1200" dirty="0" err="1" smtClean="0">
                    <a:latin typeface="Century Gothic"/>
                    <a:ea typeface="HG丸ｺﾞｼｯｸM-PRO"/>
                    <a:cs typeface="Century Gothic"/>
                  </a:rPr>
                  <a:t>T</a:t>
                </a:r>
                <a:r>
                  <a:rPr kumimoji="1" lang="en-US" altLang="ja-JP" sz="1200" dirty="0" err="1" smtClean="0">
                    <a:latin typeface="Century Gothic"/>
                    <a:ea typeface="HG丸ｺﾞｼｯｸM-PRO"/>
                    <a:cs typeface="Century Gothic"/>
                  </a:rPr>
                  <a:t>eV</a:t>
                </a:r>
                <a:endParaRPr kumimoji="1" lang="ja-JP" altLang="en-US" sz="12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75" name="テキスト ボックス 74"/>
              <p:cNvSpPr txBox="1"/>
              <p:nvPr/>
            </p:nvSpPr>
            <p:spPr>
              <a:xfrm>
                <a:off x="4239646" y="1960174"/>
                <a:ext cx="60785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 smtClean="0">
                    <a:latin typeface="Century Gothic"/>
                    <a:ea typeface="HG丸ｺﾞｼｯｸM-PRO"/>
                    <a:cs typeface="Century Gothic"/>
                  </a:rPr>
                  <a:t>1 </a:t>
                </a:r>
                <a:r>
                  <a:rPr lang="en-US" altLang="ja-JP" sz="1200" dirty="0" err="1">
                    <a:latin typeface="Century Gothic"/>
                    <a:ea typeface="HG丸ｺﾞｼｯｸM-PRO"/>
                    <a:cs typeface="Century Gothic"/>
                  </a:rPr>
                  <a:t>k</a:t>
                </a:r>
                <a:r>
                  <a:rPr kumimoji="1" lang="en-US" altLang="ja-JP" sz="1200" dirty="0" err="1" smtClean="0">
                    <a:latin typeface="Century Gothic"/>
                    <a:ea typeface="HG丸ｺﾞｼｯｸM-PRO"/>
                    <a:cs typeface="Century Gothic"/>
                  </a:rPr>
                  <a:t>eV</a:t>
                </a:r>
                <a:endParaRPr kumimoji="1" lang="ja-JP" altLang="en-US" sz="12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76" name="テキスト ボックス 75"/>
              <p:cNvSpPr txBox="1"/>
              <p:nvPr/>
            </p:nvSpPr>
            <p:spPr>
              <a:xfrm>
                <a:off x="3283259" y="1960174"/>
                <a:ext cx="53091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 smtClean="0">
                    <a:latin typeface="Century Gothic"/>
                    <a:ea typeface="HG丸ｺﾞｼｯｸM-PRO"/>
                    <a:cs typeface="Century Gothic"/>
                  </a:rPr>
                  <a:t>1 </a:t>
                </a:r>
                <a:r>
                  <a:rPr kumimoji="1" lang="en-US" altLang="ja-JP" sz="1200" dirty="0" err="1" smtClean="0">
                    <a:latin typeface="Century Gothic"/>
                    <a:ea typeface="HG丸ｺﾞｼｯｸM-PRO"/>
                    <a:cs typeface="Century Gothic"/>
                  </a:rPr>
                  <a:t>eV</a:t>
                </a:r>
                <a:endParaRPr kumimoji="1" lang="ja-JP" altLang="en-US" sz="12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77" name="テキスト ボックス 76"/>
              <p:cNvSpPr txBox="1"/>
              <p:nvPr/>
            </p:nvSpPr>
            <p:spPr>
              <a:xfrm>
                <a:off x="2185808" y="1960174"/>
                <a:ext cx="6719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 smtClean="0">
                    <a:latin typeface="Century Gothic"/>
                    <a:ea typeface="HG丸ｺﾞｼｯｸM-PRO"/>
                    <a:cs typeface="Century Gothic"/>
                  </a:rPr>
                  <a:t>1 </a:t>
                </a:r>
                <a:r>
                  <a:rPr kumimoji="1" lang="en-US" altLang="ja-JP" sz="1200" dirty="0" err="1" smtClean="0">
                    <a:latin typeface="Century Gothic"/>
                    <a:ea typeface="HG丸ｺﾞｼｯｸM-PRO"/>
                    <a:cs typeface="Century Gothic"/>
                  </a:rPr>
                  <a:t>meV</a:t>
                </a:r>
                <a:endParaRPr kumimoji="1" lang="ja-JP" altLang="en-US" sz="12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78" name="テキスト ボックス 77"/>
              <p:cNvSpPr txBox="1"/>
              <p:nvPr/>
            </p:nvSpPr>
            <p:spPr>
              <a:xfrm>
                <a:off x="1075534" y="1960174"/>
                <a:ext cx="6848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 smtClean="0">
                    <a:latin typeface="Century Gothic"/>
                    <a:ea typeface="HG丸ｺﾞｼｯｸM-PRO"/>
                    <a:cs typeface="Century Gothic"/>
                  </a:rPr>
                  <a:t>1 </a:t>
                </a:r>
                <a:r>
                  <a:rPr kumimoji="1" lang="en-US" altLang="ja-JP" sz="1200" dirty="0" err="1" smtClean="0">
                    <a:latin typeface="Century Gothic"/>
                    <a:ea typeface="HG丸ｺﾞｼｯｸM-PRO"/>
                    <a:cs typeface="Century Gothic"/>
                  </a:rPr>
                  <a:t>μeV</a:t>
                </a:r>
                <a:endParaRPr kumimoji="1" lang="ja-JP" altLang="en-US" sz="12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cxnSp>
            <p:nvCxnSpPr>
              <p:cNvPr id="79" name="直線矢印コネクタ 78"/>
              <p:cNvCxnSpPr/>
              <p:nvPr/>
            </p:nvCxnSpPr>
            <p:spPr>
              <a:xfrm flipV="1">
                <a:off x="6787811" y="1688735"/>
                <a:ext cx="0" cy="256858"/>
              </a:xfrm>
              <a:prstGeom prst="straightConnector1">
                <a:avLst/>
              </a:prstGeom>
              <a:ln w="19050" cap="rnd" cmpd="sng">
                <a:solidFill>
                  <a:srgbClr val="000000"/>
                </a:solidFill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線矢印コネクタ 79"/>
              <p:cNvCxnSpPr/>
              <p:nvPr/>
            </p:nvCxnSpPr>
            <p:spPr>
              <a:xfrm flipV="1">
                <a:off x="7860537" y="1688735"/>
                <a:ext cx="0" cy="256858"/>
              </a:xfrm>
              <a:prstGeom prst="straightConnector1">
                <a:avLst/>
              </a:prstGeom>
              <a:ln w="19050" cap="rnd" cmpd="sng">
                <a:solidFill>
                  <a:srgbClr val="000000"/>
                </a:solidFill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テキスト ボックス 80"/>
              <p:cNvSpPr txBox="1"/>
              <p:nvPr/>
            </p:nvSpPr>
            <p:spPr>
              <a:xfrm>
                <a:off x="3152120" y="1397825"/>
                <a:ext cx="69950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200" dirty="0" smtClean="0">
                    <a:latin typeface="Century Gothic"/>
                    <a:ea typeface="HG丸ｺﾞｼｯｸM-PRO"/>
                    <a:cs typeface="Century Gothic"/>
                  </a:rPr>
                  <a:t>〜</a:t>
                </a:r>
                <a:r>
                  <a:rPr kumimoji="1" lang="en-US" altLang="ja-JP" sz="1200" dirty="0" smtClean="0">
                    <a:latin typeface="Century Gothic"/>
                    <a:ea typeface="HG丸ｺﾞｼｯｸM-PRO"/>
                    <a:cs typeface="Century Gothic"/>
                  </a:rPr>
                  <a:t>10</a:t>
                </a:r>
                <a:r>
                  <a:rPr kumimoji="1" lang="en-US" altLang="ja-JP" sz="1200" baseline="30000" dirty="0" smtClean="0">
                    <a:latin typeface="Century Gothic"/>
                    <a:ea typeface="HG丸ｺﾞｼｯｸM-PRO"/>
                    <a:cs typeface="Century Gothic"/>
                  </a:rPr>
                  <a:t>4</a:t>
                </a:r>
                <a:r>
                  <a:rPr kumimoji="1" lang="en-US" altLang="ja-JP" sz="1200" dirty="0" smtClean="0">
                    <a:latin typeface="Century Gothic"/>
                    <a:ea typeface="HG丸ｺﾞｼｯｸM-PRO"/>
                    <a:cs typeface="Century Gothic"/>
                  </a:rPr>
                  <a:t> </a:t>
                </a:r>
                <a:r>
                  <a:rPr lang="en-US" altLang="ja-JP" sz="1200" dirty="0">
                    <a:latin typeface="Century Gothic"/>
                    <a:ea typeface="HG丸ｺﾞｼｯｸM-PRO"/>
                    <a:cs typeface="Century Gothic"/>
                  </a:rPr>
                  <a:t>K</a:t>
                </a:r>
                <a:endParaRPr kumimoji="1" lang="ja-JP" altLang="en-US" sz="12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</p:grpSp>
        <p:sp>
          <p:nvSpPr>
            <p:cNvPr id="84" name="正方形/長方形 83"/>
            <p:cNvSpPr/>
            <p:nvPr/>
          </p:nvSpPr>
          <p:spPr>
            <a:xfrm>
              <a:off x="5277857" y="1679209"/>
              <a:ext cx="2087671" cy="271439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cs typeface="Century Gothic"/>
              </a:endParaRPr>
            </a:p>
          </p:txBody>
        </p:sp>
        <p:sp>
          <p:nvSpPr>
            <p:cNvPr id="85" name="テキスト ボックス 84"/>
            <p:cNvSpPr txBox="1"/>
            <p:nvPr/>
          </p:nvSpPr>
          <p:spPr>
            <a:xfrm>
              <a:off x="5450341" y="1408637"/>
              <a:ext cx="15314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>
                  <a:latin typeface="Century Gothic"/>
                  <a:ea typeface="HG丸ｺﾞｼｯｸM-PRO"/>
                  <a:cs typeface="Century Gothic"/>
                </a:rPr>
                <a:t>N</a:t>
              </a:r>
              <a:r>
                <a:rPr kumimoji="1" lang="en-US" altLang="ja-JP" sz="1200" dirty="0" smtClean="0">
                  <a:latin typeface="Century Gothic"/>
                  <a:ea typeface="HG丸ｺﾞｼｯｸM-PRO"/>
                  <a:cs typeface="Century Gothic"/>
                </a:rPr>
                <a:t>uclear &amp; Hadron</a:t>
              </a:r>
              <a:endParaRPr kumimoji="1" lang="ja-JP" altLang="en-US" sz="1200" dirty="0"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86" name="テキスト ボックス 85"/>
            <p:cNvSpPr txBox="1"/>
            <p:nvPr/>
          </p:nvSpPr>
          <p:spPr>
            <a:xfrm>
              <a:off x="7532054" y="1402210"/>
              <a:ext cx="16206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>
                  <a:latin typeface="Century Gothic"/>
                  <a:ea typeface="HG丸ｺﾞｼｯｸM-PRO"/>
                  <a:cs typeface="Century Gothic"/>
                </a:rPr>
                <a:t>E</a:t>
              </a:r>
              <a:r>
                <a:rPr kumimoji="1" lang="en-US" altLang="ja-JP" sz="1200" dirty="0" smtClean="0">
                  <a:latin typeface="Century Gothic"/>
                  <a:ea typeface="HG丸ｺﾞｼｯｸM-PRO"/>
                  <a:cs typeface="Century Gothic"/>
                </a:rPr>
                <a:t>lementary </a:t>
              </a:r>
              <a:r>
                <a:rPr lang="en-US" altLang="ja-JP" sz="1200" dirty="0">
                  <a:latin typeface="Century Gothic"/>
                  <a:ea typeface="HG丸ｺﾞｼｯｸM-PRO"/>
                  <a:cs typeface="Century Gothic"/>
                </a:rPr>
                <a:t>P</a:t>
              </a:r>
              <a:r>
                <a:rPr kumimoji="1" lang="en-US" altLang="ja-JP" sz="1200" dirty="0" smtClean="0">
                  <a:latin typeface="Century Gothic"/>
                  <a:ea typeface="HG丸ｺﾞｼｯｸM-PRO"/>
                  <a:cs typeface="Century Gothic"/>
                </a:rPr>
                <a:t>article</a:t>
              </a:r>
              <a:endParaRPr kumimoji="1" lang="ja-JP" altLang="en-US" sz="1200" dirty="0"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87" name="テキスト ボックス 86"/>
            <p:cNvSpPr txBox="1"/>
            <p:nvPr/>
          </p:nvSpPr>
          <p:spPr>
            <a:xfrm>
              <a:off x="275681" y="1397825"/>
              <a:ext cx="30547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>
                  <a:latin typeface="Century Gothic"/>
                  <a:ea typeface="HG丸ｺﾞｼｯｸM-PRO"/>
                  <a:cs typeface="Century Gothic"/>
                </a:rPr>
                <a:t>C</a:t>
              </a:r>
              <a:r>
                <a:rPr lang="en-US" altLang="ja-JP" sz="1200" dirty="0" smtClean="0">
                  <a:latin typeface="Century Gothic"/>
                  <a:ea typeface="HG丸ｺﾞｼｯｸM-PRO"/>
                  <a:cs typeface="Century Gothic"/>
                </a:rPr>
                <a:t>ondensed matter, Chemistry, Biology</a:t>
              </a:r>
              <a:endParaRPr kumimoji="1" lang="ja-JP" altLang="en-US" sz="1200" dirty="0"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73" name="テキスト ボックス 72"/>
            <p:cNvSpPr txBox="1"/>
            <p:nvPr/>
          </p:nvSpPr>
          <p:spPr>
            <a:xfrm>
              <a:off x="4017422" y="1397825"/>
              <a:ext cx="7489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>
                  <a:latin typeface="Century Gothic"/>
                  <a:ea typeface="HG丸ｺﾞｼｯｸM-PRO"/>
                  <a:cs typeface="Century Gothic"/>
                </a:rPr>
                <a:t>Plasma</a:t>
              </a:r>
              <a:endParaRPr kumimoji="1" lang="ja-JP" altLang="en-US" sz="120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sp>
        <p:nvSpPr>
          <p:cNvPr id="82" name="テキスト ボックス 81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105" name="図形グループ 104"/>
          <p:cNvGrpSpPr/>
          <p:nvPr/>
        </p:nvGrpSpPr>
        <p:grpSpPr>
          <a:xfrm>
            <a:off x="42136" y="1181294"/>
            <a:ext cx="8689323" cy="6201792"/>
            <a:chOff x="42136" y="1181294"/>
            <a:chExt cx="8689323" cy="6201792"/>
          </a:xfrm>
        </p:grpSpPr>
        <p:grpSp>
          <p:nvGrpSpPr>
            <p:cNvPr id="106" name="図形グループ 105"/>
            <p:cNvGrpSpPr/>
            <p:nvPr/>
          </p:nvGrpSpPr>
          <p:grpSpPr>
            <a:xfrm>
              <a:off x="1658382" y="2711524"/>
              <a:ext cx="4364606" cy="2857088"/>
              <a:chOff x="1658382" y="2711524"/>
              <a:chExt cx="4364606" cy="2857088"/>
            </a:xfrm>
          </p:grpSpPr>
          <p:grpSp>
            <p:nvGrpSpPr>
              <p:cNvPr id="109" name="図形グループ 108"/>
              <p:cNvGrpSpPr/>
              <p:nvPr/>
            </p:nvGrpSpPr>
            <p:grpSpPr>
              <a:xfrm>
                <a:off x="3579920" y="3017958"/>
                <a:ext cx="1628583" cy="2465050"/>
                <a:chOff x="4519720" y="1673868"/>
                <a:chExt cx="1628583" cy="2465050"/>
              </a:xfrm>
            </p:grpSpPr>
            <p:pic>
              <p:nvPicPr>
                <p:cNvPr id="116" name="図 115"/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519720" y="1673868"/>
                  <a:ext cx="875675" cy="871403"/>
                </a:xfrm>
                <a:prstGeom prst="rect">
                  <a:avLst/>
                </a:prstGeom>
              </p:spPr>
            </p:pic>
            <p:pic>
              <p:nvPicPr>
                <p:cNvPr id="117" name="図 116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094076" y="2644914"/>
                  <a:ext cx="509504" cy="506891"/>
                </a:xfrm>
                <a:prstGeom prst="rect">
                  <a:avLst/>
                </a:prstGeom>
              </p:spPr>
            </p:pic>
            <p:pic>
              <p:nvPicPr>
                <p:cNvPr id="118" name="図 117"/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272628" y="3267515"/>
                  <a:ext cx="875675" cy="871403"/>
                </a:xfrm>
                <a:prstGeom prst="rect">
                  <a:avLst/>
                </a:prstGeom>
              </p:spPr>
            </p:pic>
          </p:grpSp>
          <p:sp>
            <p:nvSpPr>
              <p:cNvPr id="110" name="テキスト ボックス 109"/>
              <p:cNvSpPr txBox="1"/>
              <p:nvPr/>
            </p:nvSpPr>
            <p:spPr>
              <a:xfrm>
                <a:off x="4358349" y="3240572"/>
                <a:ext cx="152084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1400" dirty="0" smtClean="0">
                    <a:latin typeface="Century Gothic"/>
                    <a:ea typeface="HG丸ｺﾞｼｯｸM-PRO"/>
                    <a:cs typeface="Century Gothic"/>
                  </a:rPr>
                  <a:t>proton/neutron</a:t>
                </a:r>
              </a:p>
              <a:p>
                <a:pPr algn="ctr"/>
                <a:r>
                  <a:rPr lang="en-US" altLang="ja-JP" sz="1400" dirty="0" smtClean="0">
                    <a:latin typeface="Century Gothic"/>
                    <a:ea typeface="HG丸ｺﾞｼｯｸM-PRO"/>
                    <a:cs typeface="Century Gothic"/>
                  </a:rPr>
                  <a:t>(baryon)</a:t>
                </a:r>
                <a:endParaRPr kumimoji="1" lang="ja-JP" altLang="en-US" sz="14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111" name="テキスト ボックス 110"/>
              <p:cNvSpPr txBox="1"/>
              <p:nvPr/>
            </p:nvSpPr>
            <p:spPr>
              <a:xfrm>
                <a:off x="4571059" y="3764204"/>
                <a:ext cx="91824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1400" dirty="0" smtClean="0">
                    <a:latin typeface="Century Gothic"/>
                    <a:ea typeface="HG丸ｺﾞｼｯｸM-PRO"/>
                    <a:cs typeface="Century Gothic"/>
                  </a:rPr>
                  <a:t>pion</a:t>
                </a:r>
              </a:p>
              <a:p>
                <a:pPr algn="ctr"/>
                <a:r>
                  <a:rPr lang="en-US" altLang="ja-JP" sz="1400" dirty="0" smtClean="0">
                    <a:latin typeface="Century Gothic"/>
                    <a:ea typeface="HG丸ｺﾞｼｯｸM-PRO"/>
                    <a:cs typeface="Century Gothic"/>
                  </a:rPr>
                  <a:t>(meson)</a:t>
                </a:r>
                <a:endParaRPr kumimoji="1" lang="ja-JP" altLang="en-US" sz="14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112" name="テキスト ボックス 111"/>
              <p:cNvSpPr txBox="1"/>
              <p:nvPr/>
            </p:nvSpPr>
            <p:spPr>
              <a:xfrm>
                <a:off x="4317231" y="2861914"/>
                <a:ext cx="92595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dirty="0" smtClean="0">
                    <a:latin typeface="Century Gothic"/>
                    <a:ea typeface="HG丸ｺﾞｼｯｸM-PRO"/>
                    <a:cs typeface="Century Gothic"/>
                  </a:rPr>
                  <a:t>Hadron</a:t>
                </a:r>
                <a:endParaRPr kumimoji="1" lang="ja-JP" altLang="en-US" sz="16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cxnSp>
            <p:nvCxnSpPr>
              <p:cNvPr id="113" name="直線矢印コネクタ 112"/>
              <p:cNvCxnSpPr/>
              <p:nvPr/>
            </p:nvCxnSpPr>
            <p:spPr>
              <a:xfrm flipV="1">
                <a:off x="1663844" y="2948921"/>
                <a:ext cx="2133261" cy="1381530"/>
              </a:xfrm>
              <a:prstGeom prst="straightConnector1">
                <a:avLst/>
              </a:prstGeom>
              <a:ln w="9525" cap="rnd" cmpd="sng">
                <a:solidFill>
                  <a:srgbClr val="000000"/>
                </a:solidFill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直線矢印コネクタ 113"/>
              <p:cNvCxnSpPr/>
              <p:nvPr/>
            </p:nvCxnSpPr>
            <p:spPr>
              <a:xfrm>
                <a:off x="1658382" y="4331248"/>
                <a:ext cx="2372835" cy="1125631"/>
              </a:xfrm>
              <a:prstGeom prst="straightConnector1">
                <a:avLst/>
              </a:prstGeom>
              <a:ln w="9525" cap="rnd" cmpd="sng">
                <a:solidFill>
                  <a:srgbClr val="000000"/>
                </a:solidFill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5" name="円/楕円 114"/>
              <p:cNvSpPr/>
              <p:nvPr/>
            </p:nvSpPr>
            <p:spPr>
              <a:xfrm>
                <a:off x="3165900" y="2711524"/>
                <a:ext cx="2857088" cy="285708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107" name="円弧 106"/>
            <p:cNvSpPr/>
            <p:nvPr/>
          </p:nvSpPr>
          <p:spPr>
            <a:xfrm flipH="1" flipV="1">
              <a:off x="4290495" y="1181294"/>
              <a:ext cx="4440964" cy="4440964"/>
            </a:xfrm>
            <a:prstGeom prst="arc">
              <a:avLst>
                <a:gd name="adj1" fmla="val 19591795"/>
                <a:gd name="adj2" fmla="val 20961224"/>
              </a:avLst>
            </a:prstGeom>
            <a:ln w="28575" cap="rnd" cmpd="sng" algn="ctr">
              <a:solidFill>
                <a:schemeClr val="tx1">
                  <a:alpha val="50000"/>
                </a:schemeClr>
              </a:solidFill>
              <a:prstDash val="solid"/>
              <a:round/>
              <a:headEnd type="triangle" w="lg" len="lg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108" name="円弧 107"/>
            <p:cNvSpPr/>
            <p:nvPr/>
          </p:nvSpPr>
          <p:spPr>
            <a:xfrm>
              <a:off x="42136" y="2942122"/>
              <a:ext cx="4440964" cy="4440964"/>
            </a:xfrm>
            <a:prstGeom prst="arc">
              <a:avLst>
                <a:gd name="adj1" fmla="val 19591795"/>
                <a:gd name="adj2" fmla="val 20961224"/>
              </a:avLst>
            </a:prstGeom>
            <a:ln w="28575" cap="rnd" cmpd="sng" algn="ctr">
              <a:solidFill>
                <a:schemeClr val="tx1">
                  <a:alpha val="50000"/>
                </a:schemeClr>
              </a:solidFill>
              <a:prstDash val="solid"/>
              <a:round/>
              <a:headEnd type="triangle" w="lg" len="lg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grpSp>
        <p:nvGrpSpPr>
          <p:cNvPr id="55" name="図形グループ 54"/>
          <p:cNvGrpSpPr/>
          <p:nvPr/>
        </p:nvGrpSpPr>
        <p:grpSpPr>
          <a:xfrm>
            <a:off x="5008899" y="3117248"/>
            <a:ext cx="4105168" cy="2067078"/>
            <a:chOff x="5008899" y="3117248"/>
            <a:chExt cx="4105168" cy="2067078"/>
          </a:xfrm>
        </p:grpSpPr>
        <p:grpSp>
          <p:nvGrpSpPr>
            <p:cNvPr id="58" name="図形グループ 20"/>
            <p:cNvGrpSpPr/>
            <p:nvPr/>
          </p:nvGrpSpPr>
          <p:grpSpPr>
            <a:xfrm>
              <a:off x="7386122" y="3447567"/>
              <a:ext cx="1352142" cy="1345843"/>
              <a:chOff x="7486259" y="2177071"/>
              <a:chExt cx="1352142" cy="1345843"/>
            </a:xfrm>
          </p:grpSpPr>
          <p:pic>
            <p:nvPicPr>
              <p:cNvPr id="63" name="図 6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99345" y="2497254"/>
                <a:ext cx="864499" cy="715828"/>
              </a:xfrm>
              <a:prstGeom prst="rect">
                <a:avLst/>
              </a:prstGeom>
            </p:spPr>
          </p:pic>
          <p:sp>
            <p:nvSpPr>
              <p:cNvPr id="69" name="テキスト ボックス 68"/>
              <p:cNvSpPr txBox="1"/>
              <p:nvPr/>
            </p:nvSpPr>
            <p:spPr>
              <a:xfrm>
                <a:off x="8035265" y="3184360"/>
                <a:ext cx="79300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>
                    <a:latin typeface="Century Gothic"/>
                    <a:ea typeface="HG丸ｺﾞｼｯｸM-PRO"/>
                    <a:cs typeface="Century Gothic"/>
                  </a:rPr>
                  <a:t>Q</a:t>
                </a:r>
                <a:r>
                  <a:rPr kumimoji="1" lang="en-US" altLang="ja-JP" sz="1600" dirty="0" smtClean="0">
                    <a:latin typeface="Century Gothic"/>
                    <a:ea typeface="HG丸ｺﾞｼｯｸM-PRO"/>
                    <a:cs typeface="Century Gothic"/>
                  </a:rPr>
                  <a:t>uark</a:t>
                </a:r>
                <a:endParaRPr kumimoji="1" lang="ja-JP" altLang="en-US" sz="16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70" name="テキスト ボックス 69"/>
              <p:cNvSpPr txBox="1"/>
              <p:nvPr/>
            </p:nvSpPr>
            <p:spPr>
              <a:xfrm>
                <a:off x="7486259" y="2177071"/>
                <a:ext cx="79300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>
                    <a:latin typeface="Century Gothic"/>
                    <a:ea typeface="HG丸ｺﾞｼｯｸM-PRO"/>
                    <a:cs typeface="Century Gothic"/>
                  </a:rPr>
                  <a:t>Q</a:t>
                </a:r>
                <a:r>
                  <a:rPr kumimoji="1" lang="en-US" altLang="ja-JP" sz="1600" dirty="0" smtClean="0">
                    <a:latin typeface="Century Gothic"/>
                    <a:ea typeface="HG丸ｺﾞｼｯｸM-PRO"/>
                    <a:cs typeface="Century Gothic"/>
                  </a:rPr>
                  <a:t>uark</a:t>
                </a:r>
                <a:endParaRPr kumimoji="1" lang="ja-JP" altLang="en-US" sz="16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72" name="テキスト ボックス 71"/>
              <p:cNvSpPr txBox="1"/>
              <p:nvPr/>
            </p:nvSpPr>
            <p:spPr>
              <a:xfrm>
                <a:off x="8049503" y="2480052"/>
                <a:ext cx="78889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>
                    <a:latin typeface="Century Gothic"/>
                    <a:ea typeface="HG丸ｺﾞｼｯｸM-PRO"/>
                    <a:cs typeface="Century Gothic"/>
                  </a:rPr>
                  <a:t>G</a:t>
                </a:r>
                <a:r>
                  <a:rPr kumimoji="1" lang="en-US" altLang="ja-JP" sz="1600" dirty="0" smtClean="0">
                    <a:latin typeface="Century Gothic"/>
                    <a:ea typeface="HG丸ｺﾞｼｯｸM-PRO"/>
                    <a:cs typeface="Century Gothic"/>
                  </a:rPr>
                  <a:t>luon</a:t>
                </a:r>
                <a:endParaRPr kumimoji="1" lang="ja-JP" altLang="en-US" sz="16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</p:grpSp>
        <p:cxnSp>
          <p:nvCxnSpPr>
            <p:cNvPr id="59" name="直線矢印コネクタ 58"/>
            <p:cNvCxnSpPr/>
            <p:nvPr/>
          </p:nvCxnSpPr>
          <p:spPr>
            <a:xfrm flipV="1">
              <a:off x="5008899" y="3279253"/>
              <a:ext cx="2517964" cy="1654869"/>
            </a:xfrm>
            <a:prstGeom prst="straightConnector1">
              <a:avLst/>
            </a:prstGeom>
            <a:ln w="9525" cap="rnd" cmpd="sng">
              <a:solidFill>
                <a:srgbClr val="000000"/>
              </a:solidFill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矢印コネクタ 59"/>
            <p:cNvCxnSpPr>
              <a:endCxn id="62" idx="4"/>
            </p:cNvCxnSpPr>
            <p:nvPr/>
          </p:nvCxnSpPr>
          <p:spPr>
            <a:xfrm>
              <a:off x="5008899" y="4934121"/>
              <a:ext cx="3071629" cy="250205"/>
            </a:xfrm>
            <a:prstGeom prst="straightConnector1">
              <a:avLst/>
            </a:prstGeom>
            <a:ln w="9525" cap="rnd" cmpd="sng">
              <a:solidFill>
                <a:srgbClr val="000000"/>
              </a:solidFill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円/楕円 61"/>
            <p:cNvSpPr/>
            <p:nvPr/>
          </p:nvSpPr>
          <p:spPr>
            <a:xfrm>
              <a:off x="7046989" y="3117248"/>
              <a:ext cx="2067078" cy="206707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cs typeface="Century Gothic"/>
              </a:endParaRPr>
            </a:p>
          </p:txBody>
        </p:sp>
      </p:grpSp>
      <p:sp>
        <p:nvSpPr>
          <p:cNvPr id="119" name="テキスト ボックス 118"/>
          <p:cNvSpPr txBox="1"/>
          <p:nvPr/>
        </p:nvSpPr>
        <p:spPr>
          <a:xfrm>
            <a:off x="1885908" y="2863808"/>
            <a:ext cx="1010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1600" dirty="0">
                <a:latin typeface="Century Gothic"/>
                <a:ea typeface="HG丸ｺﾞｼｯｸM-PRO"/>
                <a:cs typeface="Century Gothic"/>
              </a:rPr>
              <a:t>N</a:t>
            </a:r>
            <a:r>
              <a:rPr kumimoji="1" lang="en-US" altLang="ja-JP" sz="1600" dirty="0" err="1" smtClean="0">
                <a:latin typeface="Century Gothic"/>
                <a:ea typeface="HG丸ｺﾞｼｯｸM-PRO"/>
                <a:cs typeface="Century Gothic"/>
              </a:rPr>
              <a:t>ucleus</a:t>
            </a:r>
            <a:endParaRPr kumimoji="1" lang="ja-JP" altLang="en-US" sz="1600" dirty="0">
              <a:latin typeface="Century Gothic"/>
              <a:ea typeface="HG丸ｺﾞｼｯｸM-PRO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06295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図形グループ 93"/>
          <p:cNvGrpSpPr/>
          <p:nvPr/>
        </p:nvGrpSpPr>
        <p:grpSpPr>
          <a:xfrm>
            <a:off x="275681" y="1397825"/>
            <a:ext cx="8877054" cy="839348"/>
            <a:chOff x="275681" y="1397825"/>
            <a:chExt cx="8877054" cy="839348"/>
          </a:xfrm>
        </p:grpSpPr>
        <p:grpSp>
          <p:nvGrpSpPr>
            <p:cNvPr id="95" name="図形グループ 94"/>
            <p:cNvGrpSpPr/>
            <p:nvPr/>
          </p:nvGrpSpPr>
          <p:grpSpPr>
            <a:xfrm>
              <a:off x="290474" y="1397825"/>
              <a:ext cx="8563053" cy="839348"/>
              <a:chOff x="290474" y="1397825"/>
              <a:chExt cx="8563053" cy="839348"/>
            </a:xfrm>
          </p:grpSpPr>
          <p:cxnSp>
            <p:nvCxnSpPr>
              <p:cNvPr id="101" name="直線矢印コネクタ 100"/>
              <p:cNvCxnSpPr/>
              <p:nvPr/>
            </p:nvCxnSpPr>
            <p:spPr>
              <a:xfrm>
                <a:off x="290474" y="1821647"/>
                <a:ext cx="8563053" cy="0"/>
              </a:xfrm>
              <a:prstGeom prst="straightConnector1">
                <a:avLst/>
              </a:prstGeom>
              <a:ln cap="rnd">
                <a:solidFill>
                  <a:srgbClr val="000000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直線矢印コネクタ 101"/>
              <p:cNvCxnSpPr/>
              <p:nvPr/>
            </p:nvCxnSpPr>
            <p:spPr>
              <a:xfrm flipV="1">
                <a:off x="1424184" y="1688735"/>
                <a:ext cx="0" cy="256858"/>
              </a:xfrm>
              <a:prstGeom prst="straightConnector1">
                <a:avLst/>
              </a:prstGeom>
              <a:ln w="19050" cap="rnd" cmpd="sng">
                <a:solidFill>
                  <a:srgbClr val="000000"/>
                </a:solidFill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直線矢印コネクタ 102"/>
              <p:cNvCxnSpPr/>
              <p:nvPr/>
            </p:nvCxnSpPr>
            <p:spPr>
              <a:xfrm flipV="1">
                <a:off x="2496909" y="1688735"/>
                <a:ext cx="0" cy="256858"/>
              </a:xfrm>
              <a:prstGeom prst="straightConnector1">
                <a:avLst/>
              </a:prstGeom>
              <a:ln w="19050" cap="rnd" cmpd="sng">
                <a:solidFill>
                  <a:srgbClr val="000000"/>
                </a:solidFill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直線矢印コネクタ 104"/>
              <p:cNvCxnSpPr/>
              <p:nvPr/>
            </p:nvCxnSpPr>
            <p:spPr>
              <a:xfrm flipV="1">
                <a:off x="3569634" y="1688735"/>
                <a:ext cx="0" cy="256858"/>
              </a:xfrm>
              <a:prstGeom prst="straightConnector1">
                <a:avLst/>
              </a:prstGeom>
              <a:ln w="19050" cap="rnd" cmpd="sng">
                <a:solidFill>
                  <a:srgbClr val="000000"/>
                </a:solidFill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直線矢印コネクタ 105"/>
              <p:cNvCxnSpPr/>
              <p:nvPr/>
            </p:nvCxnSpPr>
            <p:spPr>
              <a:xfrm flipV="1">
                <a:off x="4642359" y="1688735"/>
                <a:ext cx="0" cy="256858"/>
              </a:xfrm>
              <a:prstGeom prst="straightConnector1">
                <a:avLst/>
              </a:prstGeom>
              <a:ln w="19050" cap="rnd" cmpd="sng">
                <a:solidFill>
                  <a:srgbClr val="000000"/>
                </a:solidFill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直線矢印コネクタ 106"/>
              <p:cNvCxnSpPr/>
              <p:nvPr/>
            </p:nvCxnSpPr>
            <p:spPr>
              <a:xfrm flipV="1">
                <a:off x="5715085" y="1688735"/>
                <a:ext cx="0" cy="256858"/>
              </a:xfrm>
              <a:prstGeom prst="straightConnector1">
                <a:avLst/>
              </a:prstGeom>
              <a:ln w="19050" cap="rnd" cmpd="sng">
                <a:solidFill>
                  <a:srgbClr val="000000"/>
                </a:solidFill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テキスト ボックス 107"/>
              <p:cNvSpPr txBox="1"/>
              <p:nvPr/>
            </p:nvSpPr>
            <p:spPr>
              <a:xfrm>
                <a:off x="5285801" y="1960174"/>
                <a:ext cx="6719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 smtClean="0">
                    <a:latin typeface="Century Gothic"/>
                    <a:ea typeface="HG丸ｺﾞｼｯｸM-PRO"/>
                    <a:cs typeface="Century Gothic"/>
                  </a:rPr>
                  <a:t>1 MeV</a:t>
                </a:r>
                <a:endParaRPr kumimoji="1" lang="ja-JP" altLang="en-US" sz="12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109" name="テキスト ボックス 108"/>
              <p:cNvSpPr txBox="1"/>
              <p:nvPr/>
            </p:nvSpPr>
            <p:spPr>
              <a:xfrm>
                <a:off x="6383252" y="1960174"/>
                <a:ext cx="6591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 smtClean="0">
                    <a:latin typeface="Century Gothic"/>
                    <a:ea typeface="HG丸ｺﾞｼｯｸM-PRO"/>
                    <a:cs typeface="Century Gothic"/>
                  </a:rPr>
                  <a:t>1 </a:t>
                </a:r>
                <a:r>
                  <a:rPr lang="en-US" altLang="ja-JP" sz="1200" dirty="0" err="1">
                    <a:latin typeface="Century Gothic"/>
                    <a:ea typeface="HG丸ｺﾞｼｯｸM-PRO"/>
                    <a:cs typeface="Century Gothic"/>
                  </a:rPr>
                  <a:t>G</a:t>
                </a:r>
                <a:r>
                  <a:rPr kumimoji="1" lang="en-US" altLang="ja-JP" sz="1200" dirty="0" err="1" smtClean="0">
                    <a:latin typeface="Century Gothic"/>
                    <a:ea typeface="HG丸ｺﾞｼｯｸM-PRO"/>
                    <a:cs typeface="Century Gothic"/>
                  </a:rPr>
                  <a:t>eV</a:t>
                </a:r>
                <a:endParaRPr kumimoji="1" lang="ja-JP" altLang="en-US" sz="12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110" name="テキスト ボックス 109"/>
              <p:cNvSpPr txBox="1"/>
              <p:nvPr/>
            </p:nvSpPr>
            <p:spPr>
              <a:xfrm>
                <a:off x="7467877" y="1960174"/>
                <a:ext cx="58221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 smtClean="0">
                    <a:latin typeface="Century Gothic"/>
                    <a:ea typeface="HG丸ｺﾞｼｯｸM-PRO"/>
                    <a:cs typeface="Century Gothic"/>
                  </a:rPr>
                  <a:t>1 </a:t>
                </a:r>
                <a:r>
                  <a:rPr lang="en-US" altLang="ja-JP" sz="1200" dirty="0" err="1" smtClean="0">
                    <a:latin typeface="Century Gothic"/>
                    <a:ea typeface="HG丸ｺﾞｼｯｸM-PRO"/>
                    <a:cs typeface="Century Gothic"/>
                  </a:rPr>
                  <a:t>T</a:t>
                </a:r>
                <a:r>
                  <a:rPr kumimoji="1" lang="en-US" altLang="ja-JP" sz="1200" dirty="0" err="1" smtClean="0">
                    <a:latin typeface="Century Gothic"/>
                    <a:ea typeface="HG丸ｺﾞｼｯｸM-PRO"/>
                    <a:cs typeface="Century Gothic"/>
                  </a:rPr>
                  <a:t>eV</a:t>
                </a:r>
                <a:endParaRPr kumimoji="1" lang="ja-JP" altLang="en-US" sz="12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111" name="テキスト ボックス 110"/>
              <p:cNvSpPr txBox="1"/>
              <p:nvPr/>
            </p:nvSpPr>
            <p:spPr>
              <a:xfrm>
                <a:off x="4239646" y="1960174"/>
                <a:ext cx="60785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 smtClean="0">
                    <a:latin typeface="Century Gothic"/>
                    <a:ea typeface="HG丸ｺﾞｼｯｸM-PRO"/>
                    <a:cs typeface="Century Gothic"/>
                  </a:rPr>
                  <a:t>1 </a:t>
                </a:r>
                <a:r>
                  <a:rPr lang="en-US" altLang="ja-JP" sz="1200" dirty="0" err="1">
                    <a:latin typeface="Century Gothic"/>
                    <a:ea typeface="HG丸ｺﾞｼｯｸM-PRO"/>
                    <a:cs typeface="Century Gothic"/>
                  </a:rPr>
                  <a:t>k</a:t>
                </a:r>
                <a:r>
                  <a:rPr kumimoji="1" lang="en-US" altLang="ja-JP" sz="1200" dirty="0" err="1" smtClean="0">
                    <a:latin typeface="Century Gothic"/>
                    <a:ea typeface="HG丸ｺﾞｼｯｸM-PRO"/>
                    <a:cs typeface="Century Gothic"/>
                  </a:rPr>
                  <a:t>eV</a:t>
                </a:r>
                <a:endParaRPr kumimoji="1" lang="ja-JP" altLang="en-US" sz="12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112" name="テキスト ボックス 111"/>
              <p:cNvSpPr txBox="1"/>
              <p:nvPr/>
            </p:nvSpPr>
            <p:spPr>
              <a:xfrm>
                <a:off x="3283259" y="1960174"/>
                <a:ext cx="53091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 smtClean="0">
                    <a:latin typeface="Century Gothic"/>
                    <a:ea typeface="HG丸ｺﾞｼｯｸM-PRO"/>
                    <a:cs typeface="Century Gothic"/>
                  </a:rPr>
                  <a:t>1 </a:t>
                </a:r>
                <a:r>
                  <a:rPr kumimoji="1" lang="en-US" altLang="ja-JP" sz="1200" dirty="0" err="1" smtClean="0">
                    <a:latin typeface="Century Gothic"/>
                    <a:ea typeface="HG丸ｺﾞｼｯｸM-PRO"/>
                    <a:cs typeface="Century Gothic"/>
                  </a:rPr>
                  <a:t>eV</a:t>
                </a:r>
                <a:endParaRPr kumimoji="1" lang="ja-JP" altLang="en-US" sz="12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113" name="テキスト ボックス 112"/>
              <p:cNvSpPr txBox="1"/>
              <p:nvPr/>
            </p:nvSpPr>
            <p:spPr>
              <a:xfrm>
                <a:off x="2185808" y="1960174"/>
                <a:ext cx="6719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 smtClean="0">
                    <a:latin typeface="Century Gothic"/>
                    <a:ea typeface="HG丸ｺﾞｼｯｸM-PRO"/>
                    <a:cs typeface="Century Gothic"/>
                  </a:rPr>
                  <a:t>1 </a:t>
                </a:r>
                <a:r>
                  <a:rPr kumimoji="1" lang="en-US" altLang="ja-JP" sz="1200" dirty="0" err="1" smtClean="0">
                    <a:latin typeface="Century Gothic"/>
                    <a:ea typeface="HG丸ｺﾞｼｯｸM-PRO"/>
                    <a:cs typeface="Century Gothic"/>
                  </a:rPr>
                  <a:t>meV</a:t>
                </a:r>
                <a:endParaRPr kumimoji="1" lang="ja-JP" altLang="en-US" sz="12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114" name="テキスト ボックス 113"/>
              <p:cNvSpPr txBox="1"/>
              <p:nvPr/>
            </p:nvSpPr>
            <p:spPr>
              <a:xfrm>
                <a:off x="1075534" y="1960174"/>
                <a:ext cx="6848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 smtClean="0">
                    <a:latin typeface="Century Gothic"/>
                    <a:ea typeface="HG丸ｺﾞｼｯｸM-PRO"/>
                    <a:cs typeface="Century Gothic"/>
                  </a:rPr>
                  <a:t>1 </a:t>
                </a:r>
                <a:r>
                  <a:rPr kumimoji="1" lang="en-US" altLang="ja-JP" sz="1200" dirty="0" err="1" smtClean="0">
                    <a:latin typeface="Century Gothic"/>
                    <a:ea typeface="HG丸ｺﾞｼｯｸM-PRO"/>
                    <a:cs typeface="Century Gothic"/>
                  </a:rPr>
                  <a:t>μeV</a:t>
                </a:r>
                <a:endParaRPr kumimoji="1" lang="ja-JP" altLang="en-US" sz="12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cxnSp>
            <p:nvCxnSpPr>
              <p:cNvPr id="115" name="直線矢印コネクタ 114"/>
              <p:cNvCxnSpPr/>
              <p:nvPr/>
            </p:nvCxnSpPr>
            <p:spPr>
              <a:xfrm flipV="1">
                <a:off x="6787811" y="1688735"/>
                <a:ext cx="0" cy="256858"/>
              </a:xfrm>
              <a:prstGeom prst="straightConnector1">
                <a:avLst/>
              </a:prstGeom>
              <a:ln w="19050" cap="rnd" cmpd="sng">
                <a:solidFill>
                  <a:srgbClr val="000000"/>
                </a:solidFill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直線矢印コネクタ 115"/>
              <p:cNvCxnSpPr/>
              <p:nvPr/>
            </p:nvCxnSpPr>
            <p:spPr>
              <a:xfrm flipV="1">
                <a:off x="7860537" y="1688735"/>
                <a:ext cx="0" cy="256858"/>
              </a:xfrm>
              <a:prstGeom prst="straightConnector1">
                <a:avLst/>
              </a:prstGeom>
              <a:ln w="19050" cap="rnd" cmpd="sng">
                <a:solidFill>
                  <a:srgbClr val="000000"/>
                </a:solidFill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テキスト ボックス 116"/>
              <p:cNvSpPr txBox="1"/>
              <p:nvPr/>
            </p:nvSpPr>
            <p:spPr>
              <a:xfrm>
                <a:off x="3152120" y="1397825"/>
                <a:ext cx="69950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200" dirty="0" smtClean="0">
                    <a:latin typeface="Century Gothic"/>
                    <a:ea typeface="HG丸ｺﾞｼｯｸM-PRO"/>
                    <a:cs typeface="Century Gothic"/>
                  </a:rPr>
                  <a:t>〜</a:t>
                </a:r>
                <a:r>
                  <a:rPr kumimoji="1" lang="en-US" altLang="ja-JP" sz="1200" dirty="0" smtClean="0">
                    <a:latin typeface="Century Gothic"/>
                    <a:ea typeface="HG丸ｺﾞｼｯｸM-PRO"/>
                    <a:cs typeface="Century Gothic"/>
                  </a:rPr>
                  <a:t>10</a:t>
                </a:r>
                <a:r>
                  <a:rPr kumimoji="1" lang="en-US" altLang="ja-JP" sz="1200" baseline="30000" dirty="0" smtClean="0">
                    <a:latin typeface="Century Gothic"/>
                    <a:ea typeface="HG丸ｺﾞｼｯｸM-PRO"/>
                    <a:cs typeface="Century Gothic"/>
                  </a:rPr>
                  <a:t>4</a:t>
                </a:r>
                <a:r>
                  <a:rPr kumimoji="1" lang="en-US" altLang="ja-JP" sz="1200" dirty="0" smtClean="0">
                    <a:latin typeface="Century Gothic"/>
                    <a:ea typeface="HG丸ｺﾞｼｯｸM-PRO"/>
                    <a:cs typeface="Century Gothic"/>
                  </a:rPr>
                  <a:t> </a:t>
                </a:r>
                <a:r>
                  <a:rPr lang="en-US" altLang="ja-JP" sz="1200" dirty="0">
                    <a:latin typeface="Century Gothic"/>
                    <a:ea typeface="HG丸ｺﾞｼｯｸM-PRO"/>
                    <a:cs typeface="Century Gothic"/>
                  </a:rPr>
                  <a:t>K</a:t>
                </a:r>
                <a:endParaRPr kumimoji="1" lang="ja-JP" altLang="en-US" sz="12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</p:grpSp>
        <p:sp>
          <p:nvSpPr>
            <p:cNvPr id="96" name="正方形/長方形 95"/>
            <p:cNvSpPr/>
            <p:nvPr/>
          </p:nvSpPr>
          <p:spPr>
            <a:xfrm>
              <a:off x="5277857" y="1679209"/>
              <a:ext cx="2087671" cy="271439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cs typeface="Century Gothic"/>
              </a:endParaRPr>
            </a:p>
          </p:txBody>
        </p:sp>
        <p:sp>
          <p:nvSpPr>
            <p:cNvPr id="97" name="テキスト ボックス 96"/>
            <p:cNvSpPr txBox="1"/>
            <p:nvPr/>
          </p:nvSpPr>
          <p:spPr>
            <a:xfrm>
              <a:off x="5450341" y="1408637"/>
              <a:ext cx="15314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>
                  <a:latin typeface="Century Gothic"/>
                  <a:ea typeface="HG丸ｺﾞｼｯｸM-PRO"/>
                  <a:cs typeface="Century Gothic"/>
                </a:rPr>
                <a:t>N</a:t>
              </a:r>
              <a:r>
                <a:rPr kumimoji="1" lang="en-US" altLang="ja-JP" sz="1200" dirty="0" smtClean="0">
                  <a:latin typeface="Century Gothic"/>
                  <a:ea typeface="HG丸ｺﾞｼｯｸM-PRO"/>
                  <a:cs typeface="Century Gothic"/>
                </a:rPr>
                <a:t>uclear &amp; Hadron</a:t>
              </a:r>
              <a:endParaRPr kumimoji="1" lang="ja-JP" altLang="en-US" sz="1200" dirty="0"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98" name="テキスト ボックス 97"/>
            <p:cNvSpPr txBox="1"/>
            <p:nvPr/>
          </p:nvSpPr>
          <p:spPr>
            <a:xfrm>
              <a:off x="7532054" y="1402210"/>
              <a:ext cx="16206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>
                  <a:latin typeface="Century Gothic"/>
                  <a:ea typeface="HG丸ｺﾞｼｯｸM-PRO"/>
                  <a:cs typeface="Century Gothic"/>
                </a:rPr>
                <a:t>E</a:t>
              </a:r>
              <a:r>
                <a:rPr kumimoji="1" lang="en-US" altLang="ja-JP" sz="1200" dirty="0" smtClean="0">
                  <a:latin typeface="Century Gothic"/>
                  <a:ea typeface="HG丸ｺﾞｼｯｸM-PRO"/>
                  <a:cs typeface="Century Gothic"/>
                </a:rPr>
                <a:t>lementary </a:t>
              </a:r>
              <a:r>
                <a:rPr lang="en-US" altLang="ja-JP" sz="1200" dirty="0">
                  <a:latin typeface="Century Gothic"/>
                  <a:ea typeface="HG丸ｺﾞｼｯｸM-PRO"/>
                  <a:cs typeface="Century Gothic"/>
                </a:rPr>
                <a:t>P</a:t>
              </a:r>
              <a:r>
                <a:rPr kumimoji="1" lang="en-US" altLang="ja-JP" sz="1200" dirty="0" smtClean="0">
                  <a:latin typeface="Century Gothic"/>
                  <a:ea typeface="HG丸ｺﾞｼｯｸM-PRO"/>
                  <a:cs typeface="Century Gothic"/>
                </a:rPr>
                <a:t>article</a:t>
              </a:r>
              <a:endParaRPr kumimoji="1" lang="ja-JP" altLang="en-US" sz="1200" dirty="0"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99" name="テキスト ボックス 98"/>
            <p:cNvSpPr txBox="1"/>
            <p:nvPr/>
          </p:nvSpPr>
          <p:spPr>
            <a:xfrm>
              <a:off x="275681" y="1397825"/>
              <a:ext cx="30547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>
                  <a:latin typeface="Century Gothic"/>
                  <a:ea typeface="HG丸ｺﾞｼｯｸM-PRO"/>
                  <a:cs typeface="Century Gothic"/>
                </a:rPr>
                <a:t>C</a:t>
              </a:r>
              <a:r>
                <a:rPr lang="en-US" altLang="ja-JP" sz="1200" dirty="0" smtClean="0">
                  <a:latin typeface="Century Gothic"/>
                  <a:ea typeface="HG丸ｺﾞｼｯｸM-PRO"/>
                  <a:cs typeface="Century Gothic"/>
                </a:rPr>
                <a:t>ondensed matter, Chemistry, Biology</a:t>
              </a:r>
              <a:endParaRPr kumimoji="1" lang="ja-JP" altLang="en-US" sz="1200" dirty="0"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100" name="テキスト ボックス 99"/>
            <p:cNvSpPr txBox="1"/>
            <p:nvPr/>
          </p:nvSpPr>
          <p:spPr>
            <a:xfrm>
              <a:off x="4017422" y="1397825"/>
              <a:ext cx="7489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>
                  <a:latin typeface="Century Gothic"/>
                  <a:ea typeface="HG丸ｺﾞｼｯｸM-PRO"/>
                  <a:cs typeface="Century Gothic"/>
                </a:rPr>
                <a:t>Plasma</a:t>
              </a:r>
              <a:endParaRPr kumimoji="1" lang="ja-JP" altLang="en-US" sz="120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grpSp>
        <p:nvGrpSpPr>
          <p:cNvPr id="7" name="図形グループ 20"/>
          <p:cNvGrpSpPr/>
          <p:nvPr/>
        </p:nvGrpSpPr>
        <p:grpSpPr>
          <a:xfrm>
            <a:off x="7386122" y="3447567"/>
            <a:ext cx="1352142" cy="1345843"/>
            <a:chOff x="7486259" y="2177071"/>
            <a:chExt cx="1352142" cy="1345843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99345" y="2497254"/>
              <a:ext cx="864499" cy="715828"/>
            </a:xfrm>
            <a:prstGeom prst="rect">
              <a:avLst/>
            </a:prstGeom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8035265" y="3184360"/>
              <a:ext cx="7930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>
                  <a:latin typeface="Century Gothic"/>
                  <a:ea typeface="HG丸ｺﾞｼｯｸM-PRO"/>
                  <a:cs typeface="Century Gothic"/>
                </a:rPr>
                <a:t>Q</a:t>
              </a:r>
              <a:r>
                <a:rPr kumimoji="1" lang="en-US" altLang="ja-JP" sz="1600" dirty="0" smtClean="0">
                  <a:latin typeface="Century Gothic"/>
                  <a:ea typeface="HG丸ｺﾞｼｯｸM-PRO"/>
                  <a:cs typeface="Century Gothic"/>
                </a:rPr>
                <a:t>uark</a:t>
              </a:r>
              <a:endParaRPr kumimoji="1" lang="ja-JP" altLang="en-US" sz="1600" dirty="0"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7486259" y="2177071"/>
              <a:ext cx="7930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>
                  <a:latin typeface="Century Gothic"/>
                  <a:ea typeface="HG丸ｺﾞｼｯｸM-PRO"/>
                  <a:cs typeface="Century Gothic"/>
                </a:rPr>
                <a:t>Q</a:t>
              </a:r>
              <a:r>
                <a:rPr kumimoji="1" lang="en-US" altLang="ja-JP" sz="1600" dirty="0" smtClean="0">
                  <a:latin typeface="Century Gothic"/>
                  <a:ea typeface="HG丸ｺﾞｼｯｸM-PRO"/>
                  <a:cs typeface="Century Gothic"/>
                </a:rPr>
                <a:t>uark</a:t>
              </a:r>
              <a:endParaRPr kumimoji="1" lang="ja-JP" altLang="en-US" sz="1600" dirty="0"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8049503" y="2480052"/>
              <a:ext cx="7888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>
                  <a:latin typeface="Century Gothic"/>
                  <a:ea typeface="HG丸ｺﾞｼｯｸM-PRO"/>
                  <a:cs typeface="Century Gothic"/>
                </a:rPr>
                <a:t>G</a:t>
              </a:r>
              <a:r>
                <a:rPr kumimoji="1" lang="en-US" altLang="ja-JP" sz="1600" dirty="0" smtClean="0">
                  <a:latin typeface="Century Gothic"/>
                  <a:ea typeface="HG丸ｺﾞｼｯｸM-PRO"/>
                  <a:cs typeface="Century Gothic"/>
                </a:rPr>
                <a:t>luon</a:t>
              </a:r>
              <a:endParaRPr kumimoji="1" lang="ja-JP" altLang="en-US" sz="160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grpSp>
        <p:nvGrpSpPr>
          <p:cNvPr id="13" name="図形グループ 12"/>
          <p:cNvGrpSpPr/>
          <p:nvPr/>
        </p:nvGrpSpPr>
        <p:grpSpPr>
          <a:xfrm>
            <a:off x="3579920" y="3017958"/>
            <a:ext cx="1628583" cy="2465050"/>
            <a:chOff x="4519720" y="1673868"/>
            <a:chExt cx="1628583" cy="2465050"/>
          </a:xfrm>
        </p:grpSpPr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19720" y="1673868"/>
              <a:ext cx="875675" cy="871403"/>
            </a:xfrm>
            <a:prstGeom prst="rect">
              <a:avLst/>
            </a:prstGeom>
          </p:spPr>
        </p:pic>
        <p:pic>
          <p:nvPicPr>
            <p:cNvPr id="19" name="図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94076" y="2644914"/>
              <a:ext cx="509504" cy="506891"/>
            </a:xfrm>
            <a:prstGeom prst="rect">
              <a:avLst/>
            </a:prstGeom>
          </p:spPr>
        </p:pic>
        <p:pic>
          <p:nvPicPr>
            <p:cNvPr id="20" name="図 1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272628" y="3267515"/>
              <a:ext cx="875675" cy="871403"/>
            </a:xfrm>
            <a:prstGeom prst="rect">
              <a:avLst/>
            </a:prstGeom>
          </p:spPr>
        </p:pic>
      </p:grpSp>
      <p:sp>
        <p:nvSpPr>
          <p:cNvPr id="14" name="円弧 13"/>
          <p:cNvSpPr/>
          <p:nvPr/>
        </p:nvSpPr>
        <p:spPr>
          <a:xfrm>
            <a:off x="42136" y="2942122"/>
            <a:ext cx="4440964" cy="4440964"/>
          </a:xfrm>
          <a:prstGeom prst="arc">
            <a:avLst>
              <a:gd name="adj1" fmla="val 19591795"/>
              <a:gd name="adj2" fmla="val 20961224"/>
            </a:avLst>
          </a:prstGeom>
          <a:ln w="28575" cap="rnd" cmpd="sng" algn="ctr">
            <a:solidFill>
              <a:schemeClr val="tx1">
                <a:alpha val="50000"/>
              </a:schemeClr>
            </a:solidFill>
            <a:prstDash val="solid"/>
            <a:round/>
            <a:headEnd type="triangle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5" name="円弧 14"/>
          <p:cNvSpPr/>
          <p:nvPr/>
        </p:nvSpPr>
        <p:spPr>
          <a:xfrm flipH="1" flipV="1">
            <a:off x="4290495" y="1181294"/>
            <a:ext cx="4440964" cy="4440964"/>
          </a:xfrm>
          <a:prstGeom prst="arc">
            <a:avLst>
              <a:gd name="adj1" fmla="val 19591795"/>
              <a:gd name="adj2" fmla="val 20961224"/>
            </a:avLst>
          </a:prstGeom>
          <a:ln w="28575" cap="rnd" cmpd="sng" algn="ctr">
            <a:solidFill>
              <a:schemeClr val="tx1">
                <a:alpha val="50000"/>
              </a:schemeClr>
            </a:solidFill>
            <a:prstDash val="solid"/>
            <a:round/>
            <a:headEnd type="triangle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358349" y="3240572"/>
            <a:ext cx="1520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>
                <a:latin typeface="Century Gothic"/>
                <a:ea typeface="HG丸ｺﾞｼｯｸM-PRO"/>
                <a:cs typeface="Century Gothic"/>
              </a:rPr>
              <a:t>proton/neutron</a:t>
            </a:r>
          </a:p>
          <a:p>
            <a:pPr algn="ctr"/>
            <a:r>
              <a:rPr lang="en-US" altLang="ja-JP" sz="1400" dirty="0" smtClean="0">
                <a:latin typeface="Century Gothic"/>
                <a:ea typeface="HG丸ｺﾞｼｯｸM-PRO"/>
                <a:cs typeface="Century Gothic"/>
              </a:rPr>
              <a:t>(baryon)</a:t>
            </a:r>
            <a:endParaRPr kumimoji="1" lang="ja-JP" altLang="en-US" sz="14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571059" y="3764204"/>
            <a:ext cx="9182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>
                <a:latin typeface="Century Gothic"/>
                <a:ea typeface="HG丸ｺﾞｼｯｸM-PRO"/>
                <a:cs typeface="Century Gothic"/>
              </a:rPr>
              <a:t>pion</a:t>
            </a:r>
          </a:p>
          <a:p>
            <a:pPr algn="ctr"/>
            <a:r>
              <a:rPr lang="en-US" altLang="ja-JP" sz="1400" dirty="0" smtClean="0">
                <a:latin typeface="Century Gothic"/>
                <a:ea typeface="HG丸ｺﾞｼｯｸM-PRO"/>
                <a:cs typeface="Century Gothic"/>
              </a:rPr>
              <a:t>(meson)</a:t>
            </a:r>
            <a:endParaRPr kumimoji="1" lang="ja-JP" altLang="en-US" sz="1400" dirty="0">
              <a:latin typeface="Century Gothic"/>
              <a:ea typeface="HG丸ｺﾞｼｯｸM-PRO"/>
              <a:cs typeface="Century Gothic"/>
            </a:endParaRP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86740" y="2837571"/>
            <a:ext cx="3714740" cy="3499245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1885908" y="2863808"/>
            <a:ext cx="1010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1600" dirty="0">
                <a:latin typeface="Century Gothic"/>
                <a:ea typeface="HG丸ｺﾞｼｯｸM-PRO"/>
                <a:cs typeface="Century Gothic"/>
              </a:rPr>
              <a:t>N</a:t>
            </a:r>
            <a:r>
              <a:rPr kumimoji="1" lang="en-US" altLang="ja-JP" sz="1600" dirty="0" err="1" smtClean="0">
                <a:latin typeface="Century Gothic"/>
                <a:ea typeface="HG丸ｺﾞｼｯｸM-PRO"/>
                <a:cs typeface="Century Gothic"/>
              </a:rPr>
              <a:t>ucleus</a:t>
            </a:r>
            <a:endParaRPr kumimoji="1" lang="ja-JP" altLang="en-US" sz="16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893323" y="628035"/>
            <a:ext cx="5665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000" dirty="0" smtClean="0">
                <a:latin typeface="Century Gothic"/>
                <a:ea typeface="HG丸ｺﾞｼｯｸM-PRO"/>
                <a:cs typeface="Century Gothic"/>
              </a:rPr>
              <a:t>From nucleus to quark</a:t>
            </a:r>
            <a:endParaRPr kumimoji="1" lang="ja-JP" altLang="en-US" sz="4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317231" y="2861914"/>
            <a:ext cx="9259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Century Gothic"/>
                <a:ea typeface="HG丸ｺﾞｼｯｸM-PRO"/>
                <a:cs typeface="Century Gothic"/>
              </a:rPr>
              <a:t>Hadron</a:t>
            </a:r>
            <a:endParaRPr kumimoji="1" lang="ja-JP" altLang="en-US" sz="16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51263" y="2335261"/>
            <a:ext cx="1225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Century Gothic"/>
                <a:ea typeface="HG丸ｺﾞｼｯｸM-PRO"/>
                <a:cs typeface="Century Gothic"/>
              </a:rPr>
              <a:t>〜 100 </a:t>
            </a:r>
            <a:r>
              <a:rPr lang="en-US" altLang="ja-JP" sz="1600" dirty="0" err="1">
                <a:latin typeface="Century Gothic"/>
                <a:ea typeface="HG丸ｺﾞｼｯｸM-PRO"/>
                <a:cs typeface="Century Gothic"/>
              </a:rPr>
              <a:t>k</a:t>
            </a:r>
            <a:r>
              <a:rPr kumimoji="1" lang="en-US" altLang="ja-JP" sz="1600" dirty="0" err="1" smtClean="0">
                <a:latin typeface="Century Gothic"/>
                <a:ea typeface="HG丸ｺﾞｼｯｸM-PRO"/>
                <a:cs typeface="Century Gothic"/>
              </a:rPr>
              <a:t>eV</a:t>
            </a:r>
            <a:endParaRPr kumimoji="1" lang="ja-JP" altLang="en-US" sz="16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681477" y="2320720"/>
            <a:ext cx="1313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Century Gothic"/>
                <a:ea typeface="HG丸ｺﾞｼｯｸM-PRO"/>
                <a:cs typeface="Century Gothic"/>
              </a:rPr>
              <a:t>〜 100 </a:t>
            </a:r>
            <a:r>
              <a:rPr kumimoji="1" lang="en-US" altLang="ja-JP" sz="1600" dirty="0" err="1" smtClean="0">
                <a:latin typeface="Century Gothic"/>
                <a:ea typeface="HG丸ｺﾞｼｯｸM-PRO"/>
                <a:cs typeface="Century Gothic"/>
              </a:rPr>
              <a:t>MeV</a:t>
            </a:r>
            <a:endParaRPr kumimoji="1" lang="ja-JP" altLang="en-US" sz="16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7066499" y="2321328"/>
            <a:ext cx="130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Century Gothic"/>
                <a:ea typeface="HG丸ｺﾞｼｯｸM-PRO"/>
                <a:cs typeface="Century Gothic"/>
              </a:rPr>
              <a:t>〜 100 </a:t>
            </a:r>
            <a:r>
              <a:rPr lang="en-US" altLang="ja-JP" sz="1600" dirty="0" err="1" smtClean="0">
                <a:latin typeface="Century Gothic"/>
                <a:ea typeface="HG丸ｺﾞｼｯｸM-PRO"/>
                <a:cs typeface="Century Gothic"/>
              </a:rPr>
              <a:t>G</a:t>
            </a:r>
            <a:r>
              <a:rPr kumimoji="1" lang="en-US" altLang="ja-JP" sz="1600" dirty="0" err="1" smtClean="0">
                <a:latin typeface="Century Gothic"/>
                <a:ea typeface="HG丸ｺﾞｼｯｸM-PRO"/>
                <a:cs typeface="Century Gothic"/>
              </a:rPr>
              <a:t>eV</a:t>
            </a:r>
            <a:endParaRPr kumimoji="1" lang="ja-JP" altLang="en-US" sz="16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7495353" y="810856"/>
            <a:ext cx="1326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Century Gothic"/>
                <a:ea typeface="HG丸ｺﾞｼｯｸM-PRO"/>
                <a:cs typeface="Century Gothic"/>
              </a:rPr>
              <a:t>1 MeV = 10</a:t>
            </a:r>
            <a:r>
              <a:rPr kumimoji="1" lang="en-US" altLang="ja-JP" sz="1200" baseline="30000" dirty="0" smtClean="0">
                <a:latin typeface="Century Gothic"/>
                <a:ea typeface="HG丸ｺﾞｼｯｸM-PRO"/>
                <a:cs typeface="Century Gothic"/>
              </a:rPr>
              <a:t>6</a:t>
            </a:r>
            <a:r>
              <a:rPr kumimoji="1" lang="en-US" altLang="ja-JP" sz="1200" dirty="0" smtClean="0">
                <a:latin typeface="Century Gothic"/>
                <a:ea typeface="HG丸ｺﾞｼｯｸM-PRO"/>
                <a:cs typeface="Century Gothic"/>
              </a:rPr>
              <a:t> </a:t>
            </a:r>
            <a:r>
              <a:rPr kumimoji="1" lang="en-US" altLang="ja-JP" sz="1200" dirty="0" err="1" smtClean="0">
                <a:latin typeface="Century Gothic"/>
                <a:ea typeface="HG丸ｺﾞｼｯｸM-PRO"/>
                <a:cs typeface="Century Gothic"/>
              </a:rPr>
              <a:t>eV</a:t>
            </a:r>
            <a:endParaRPr lang="en-US" altLang="ja-JP" sz="1200" dirty="0">
              <a:latin typeface="Century Gothic"/>
              <a:ea typeface="HG丸ｺﾞｼｯｸM-PRO"/>
              <a:cs typeface="Century Gothic"/>
            </a:endParaRPr>
          </a:p>
          <a:p>
            <a:r>
              <a:rPr kumimoji="1" lang="en-US" altLang="ja-JP" sz="1200" dirty="0" smtClean="0">
                <a:latin typeface="Century Gothic"/>
                <a:ea typeface="HG丸ｺﾞｼｯｸM-PRO"/>
                <a:cs typeface="Century Gothic"/>
              </a:rPr>
              <a:t>1 </a:t>
            </a:r>
            <a:r>
              <a:rPr kumimoji="1" lang="en-US" altLang="ja-JP" sz="1200" dirty="0" err="1" smtClean="0">
                <a:latin typeface="Century Gothic"/>
                <a:ea typeface="HG丸ｺﾞｼｯｸM-PRO"/>
                <a:cs typeface="Century Gothic"/>
              </a:rPr>
              <a:t>GeV</a:t>
            </a:r>
            <a:r>
              <a:rPr kumimoji="1" lang="en-US" altLang="ja-JP" sz="1200" dirty="0" smtClean="0">
                <a:latin typeface="Century Gothic"/>
                <a:ea typeface="HG丸ｺﾞｼｯｸM-PRO"/>
                <a:cs typeface="Century Gothic"/>
              </a:rPr>
              <a:t> = 10</a:t>
            </a:r>
            <a:r>
              <a:rPr kumimoji="1" lang="en-US" altLang="ja-JP" sz="1200" baseline="30000" dirty="0" smtClean="0">
                <a:latin typeface="Century Gothic"/>
                <a:ea typeface="HG丸ｺﾞｼｯｸM-PRO"/>
                <a:cs typeface="Century Gothic"/>
              </a:rPr>
              <a:t>9</a:t>
            </a:r>
            <a:r>
              <a:rPr kumimoji="1" lang="en-US" altLang="ja-JP" sz="1200" dirty="0" smtClean="0">
                <a:latin typeface="Century Gothic"/>
                <a:ea typeface="HG丸ｺﾞｼｯｸM-PRO"/>
                <a:cs typeface="Century Gothic"/>
              </a:rPr>
              <a:t> </a:t>
            </a:r>
            <a:r>
              <a:rPr kumimoji="1" lang="en-US" altLang="ja-JP" sz="1200" dirty="0" err="1" smtClean="0">
                <a:latin typeface="Century Gothic"/>
                <a:ea typeface="HG丸ｺﾞｼｯｸM-PRO"/>
                <a:cs typeface="Century Gothic"/>
              </a:rPr>
              <a:t>eV</a:t>
            </a:r>
            <a:endParaRPr kumimoji="1" lang="ja-JP" altLang="en-US" sz="12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-31637" y="6260777"/>
            <a:ext cx="9207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smtClean="0">
                <a:solidFill>
                  <a:schemeClr val="tx2"/>
                </a:solidFill>
                <a:latin typeface="Century Gothic"/>
                <a:ea typeface="HG丸ｺﾞｼｯｸM-PRO"/>
                <a:cs typeface="Century Gothic"/>
              </a:rPr>
              <a:t>There </a:t>
            </a:r>
            <a:r>
              <a:rPr lang="en-US" altLang="ja-JP" sz="1600" dirty="0" smtClean="0">
                <a:solidFill>
                  <a:schemeClr val="tx2"/>
                </a:solidFill>
                <a:latin typeface="Century Gothic"/>
                <a:ea typeface="HG丸ｺﾞｼｯｸM-PRO"/>
                <a:cs typeface="Century Gothic"/>
              </a:rPr>
              <a:t>is </a:t>
            </a:r>
            <a:r>
              <a:rPr kumimoji="1" lang="en-US" altLang="ja-JP" sz="1600" dirty="0" smtClean="0">
                <a:solidFill>
                  <a:schemeClr val="tx2"/>
                </a:solidFill>
                <a:latin typeface="Century Gothic"/>
                <a:ea typeface="HG丸ｺﾞｼｯｸM-PRO"/>
                <a:cs typeface="Century Gothic"/>
              </a:rPr>
              <a:t>“</a:t>
            </a:r>
            <a:r>
              <a:rPr lang="en-US" altLang="ja-JP" sz="1600" dirty="0">
                <a:solidFill>
                  <a:schemeClr val="tx2"/>
                </a:solidFill>
                <a:latin typeface="Century Gothic"/>
                <a:ea typeface="HG丸ｺﾞｼｯｸM-PRO"/>
                <a:cs typeface="Century Gothic"/>
              </a:rPr>
              <a:t>p</a:t>
            </a:r>
            <a:r>
              <a:rPr kumimoji="1" lang="en-US" altLang="ja-JP" sz="1600" dirty="0" smtClean="0">
                <a:solidFill>
                  <a:schemeClr val="tx2"/>
                </a:solidFill>
                <a:latin typeface="Century Gothic"/>
                <a:ea typeface="HG丸ｺﾞｼｯｸM-PRO"/>
                <a:cs typeface="Century Gothic"/>
              </a:rPr>
              <a:t>hysics” behind a variety of phenomena.</a:t>
            </a:r>
            <a:endParaRPr kumimoji="1" lang="ja-JP" altLang="en-US" sz="1600" dirty="0">
              <a:solidFill>
                <a:schemeClr val="tx2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1390655" y="2386631"/>
            <a:ext cx="2120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Century Gothic"/>
                <a:ea typeface="HG丸ｺﾞｼｯｸM-PRO"/>
                <a:cs typeface="Century Gothic"/>
              </a:rPr>
              <a:t>surface vibration/</a:t>
            </a:r>
            <a:r>
              <a:rPr lang="en-US" altLang="ja-JP" sz="1200" dirty="0" smtClean="0">
                <a:latin typeface="Century Gothic"/>
                <a:ea typeface="HG丸ｺﾞｼｯｸM-PRO"/>
                <a:cs typeface="Century Gothic"/>
              </a:rPr>
              <a:t>rotation</a:t>
            </a:r>
            <a:endParaRPr kumimoji="1" lang="ja-JP" altLang="en-US" sz="12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5052159" y="2373671"/>
            <a:ext cx="14681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Century Gothic"/>
                <a:ea typeface="HG丸ｺﾞｼｯｸM-PRO"/>
                <a:cs typeface="Century Gothic"/>
              </a:rPr>
              <a:t>excited hadron</a:t>
            </a:r>
            <a:endParaRPr kumimoji="1" lang="ja-JP" altLang="en-US" sz="1200" dirty="0">
              <a:latin typeface="Century Gothic"/>
              <a:ea typeface="HG丸ｺﾞｼｯｸM-PRO"/>
              <a:cs typeface="Century Gothic"/>
            </a:endParaRPr>
          </a:p>
        </p:txBody>
      </p:sp>
      <p:cxnSp>
        <p:nvCxnSpPr>
          <p:cNvPr id="47" name="直線矢印コネクタ 46"/>
          <p:cNvCxnSpPr/>
          <p:nvPr/>
        </p:nvCxnSpPr>
        <p:spPr>
          <a:xfrm flipV="1">
            <a:off x="1663844" y="2948921"/>
            <a:ext cx="2133261" cy="1381530"/>
          </a:xfrm>
          <a:prstGeom prst="straightConnector1">
            <a:avLst/>
          </a:prstGeom>
          <a:ln w="9525" cap="rnd" cmpd="sng">
            <a:solidFill>
              <a:srgbClr val="000000"/>
            </a:solidFill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/>
          <p:cNvCxnSpPr/>
          <p:nvPr/>
        </p:nvCxnSpPr>
        <p:spPr>
          <a:xfrm>
            <a:off x="1658382" y="4331248"/>
            <a:ext cx="2372835" cy="1125631"/>
          </a:xfrm>
          <a:prstGeom prst="straightConnector1">
            <a:avLst/>
          </a:prstGeom>
          <a:ln w="9525" cap="rnd" cmpd="sng">
            <a:solidFill>
              <a:srgbClr val="000000"/>
            </a:solidFill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/>
          <p:cNvCxnSpPr/>
          <p:nvPr/>
        </p:nvCxnSpPr>
        <p:spPr>
          <a:xfrm flipV="1">
            <a:off x="5008899" y="3279253"/>
            <a:ext cx="2517964" cy="1654869"/>
          </a:xfrm>
          <a:prstGeom prst="straightConnector1">
            <a:avLst/>
          </a:prstGeom>
          <a:ln w="9525" cap="rnd" cmpd="sng">
            <a:solidFill>
              <a:srgbClr val="000000"/>
            </a:solidFill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/>
          <p:cNvCxnSpPr>
            <a:endCxn id="88" idx="4"/>
          </p:cNvCxnSpPr>
          <p:nvPr/>
        </p:nvCxnSpPr>
        <p:spPr>
          <a:xfrm>
            <a:off x="5008899" y="4934121"/>
            <a:ext cx="3071629" cy="250205"/>
          </a:xfrm>
          <a:prstGeom prst="straightConnector1">
            <a:avLst/>
          </a:prstGeom>
          <a:ln w="9525" cap="rnd" cmpd="sng">
            <a:solidFill>
              <a:srgbClr val="000000"/>
            </a:solidFill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円/楕円 87"/>
          <p:cNvSpPr/>
          <p:nvPr/>
        </p:nvSpPr>
        <p:spPr>
          <a:xfrm>
            <a:off x="7046989" y="3117248"/>
            <a:ext cx="2067078" cy="2067078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89" name="円/楕円 88"/>
          <p:cNvSpPr/>
          <p:nvPr/>
        </p:nvSpPr>
        <p:spPr>
          <a:xfrm>
            <a:off x="3165900" y="2711524"/>
            <a:ext cx="2857088" cy="2857088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grpSp>
        <p:nvGrpSpPr>
          <p:cNvPr id="3" name="図形グループ 2"/>
          <p:cNvGrpSpPr/>
          <p:nvPr/>
        </p:nvGrpSpPr>
        <p:grpSpPr>
          <a:xfrm>
            <a:off x="5367842" y="4312633"/>
            <a:ext cx="2480166" cy="2087882"/>
            <a:chOff x="5283390" y="4176002"/>
            <a:chExt cx="2480166" cy="2087882"/>
          </a:xfrm>
        </p:grpSpPr>
        <p:sp>
          <p:nvSpPr>
            <p:cNvPr id="31" name="テキスト ボックス 30"/>
            <p:cNvSpPr txBox="1"/>
            <p:nvPr/>
          </p:nvSpPr>
          <p:spPr>
            <a:xfrm>
              <a:off x="5283390" y="4176002"/>
              <a:ext cx="2480166" cy="30777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1F497D"/>
              </a:solidFill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 smtClean="0">
                  <a:solidFill>
                    <a:srgbClr val="1F497D"/>
                  </a:solidFill>
                  <a:latin typeface="Century Gothic"/>
                  <a:ea typeface="HG丸ｺﾞｼｯｸM-PRO"/>
                  <a:cs typeface="Century Gothic"/>
                </a:rPr>
                <a:t>Chiral symmetry breaking</a:t>
              </a:r>
              <a:endParaRPr kumimoji="1" lang="ja-JP" altLang="en-US" sz="1400" b="1" dirty="0">
                <a:solidFill>
                  <a:srgbClr val="1F497D"/>
                </a:solidFill>
                <a:latin typeface="Century Gothic"/>
                <a:ea typeface="HG丸ｺﾞｼｯｸM-PRO"/>
                <a:cs typeface="Century Gothic"/>
              </a:endParaRPr>
            </a:p>
          </p:txBody>
        </p:sp>
        <p:pic>
          <p:nvPicPr>
            <p:cNvPr id="50" name="図 49" descr="Nambu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02531" y="4563766"/>
              <a:ext cx="1005679" cy="1267155"/>
            </a:xfrm>
            <a:prstGeom prst="rect">
              <a:avLst/>
            </a:prstGeom>
          </p:spPr>
        </p:pic>
        <p:sp>
          <p:nvSpPr>
            <p:cNvPr id="51" name="テキスト ボックス 50"/>
            <p:cNvSpPr txBox="1"/>
            <p:nvPr/>
          </p:nvSpPr>
          <p:spPr>
            <a:xfrm>
              <a:off x="5871896" y="5802219"/>
              <a:ext cx="10316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200" dirty="0" smtClean="0">
                  <a:latin typeface="Century Gothic"/>
                  <a:ea typeface="HG丸ｺﾞｼｯｸM-PRO"/>
                  <a:cs typeface="Century Gothic"/>
                </a:rPr>
                <a:t>Y. </a:t>
              </a:r>
              <a:r>
                <a:rPr lang="en-US" altLang="ja-JP" sz="1200" dirty="0" err="1" smtClean="0">
                  <a:latin typeface="Century Gothic"/>
                  <a:ea typeface="HG丸ｺﾞｼｯｸM-PRO"/>
                  <a:cs typeface="Century Gothic"/>
                </a:rPr>
                <a:t>Nambu</a:t>
              </a:r>
              <a:endParaRPr lang="en-US" altLang="ja-JP" sz="1200" dirty="0" smtClean="0">
                <a:latin typeface="Century Gothic"/>
                <a:ea typeface="HG丸ｺﾞｼｯｸM-PRO"/>
                <a:cs typeface="Century Gothic"/>
              </a:endParaRPr>
            </a:p>
            <a:p>
              <a:pPr algn="ctr"/>
              <a:r>
                <a:rPr lang="en-US" altLang="ja-JP" sz="1200" dirty="0" smtClean="0">
                  <a:latin typeface="Century Gothic"/>
                  <a:ea typeface="HG丸ｺﾞｼｯｸM-PRO"/>
                  <a:cs typeface="Century Gothic"/>
                </a:rPr>
                <a:t>(1921-2015)</a:t>
              </a:r>
              <a:endParaRPr kumimoji="1" lang="ja-JP" altLang="en-US" sz="120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grpSp>
        <p:nvGrpSpPr>
          <p:cNvPr id="2" name="図形グループ 1"/>
          <p:cNvGrpSpPr/>
          <p:nvPr/>
        </p:nvGrpSpPr>
        <p:grpSpPr>
          <a:xfrm>
            <a:off x="2305202" y="4069120"/>
            <a:ext cx="1749998" cy="2103788"/>
            <a:chOff x="2614705" y="4083258"/>
            <a:chExt cx="1749998" cy="2103788"/>
          </a:xfrm>
        </p:grpSpPr>
        <p:sp>
          <p:nvSpPr>
            <p:cNvPr id="32" name="テキスト ボックス 31"/>
            <p:cNvSpPr txBox="1"/>
            <p:nvPr/>
          </p:nvSpPr>
          <p:spPr>
            <a:xfrm>
              <a:off x="2614705" y="4083258"/>
              <a:ext cx="1749998" cy="52322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2"/>
              </a:solidFill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400" b="1" dirty="0" smtClean="0">
                  <a:solidFill>
                    <a:schemeClr val="tx2"/>
                  </a:solidFill>
                  <a:latin typeface="Century Gothic"/>
                  <a:ea typeface="HG丸ｺﾞｼｯｸM-PRO"/>
                  <a:cs typeface="Century Gothic"/>
                </a:rPr>
                <a:t>Meson exchange</a:t>
              </a:r>
            </a:p>
            <a:p>
              <a:pPr algn="ctr"/>
              <a:r>
                <a:rPr lang="en-US" altLang="ja-JP" sz="1400" b="1" dirty="0">
                  <a:solidFill>
                    <a:schemeClr val="tx2"/>
                  </a:solidFill>
                  <a:latin typeface="Century Gothic"/>
                  <a:ea typeface="HG丸ｺﾞｼｯｸM-PRO"/>
                  <a:cs typeface="Century Gothic"/>
                </a:rPr>
                <a:t>(</a:t>
              </a:r>
              <a:r>
                <a:rPr lang="en-US" altLang="ja-JP" sz="1400" b="1" dirty="0" smtClean="0">
                  <a:solidFill>
                    <a:schemeClr val="tx2"/>
                  </a:solidFill>
                  <a:latin typeface="Century Gothic"/>
                  <a:ea typeface="HG丸ｺﾞｼｯｸM-PRO"/>
                  <a:cs typeface="Century Gothic"/>
                </a:rPr>
                <a:t>Yukawa theory</a:t>
              </a:r>
              <a:r>
                <a:rPr lang="en-US" altLang="en-US" sz="1400" b="1" dirty="0">
                  <a:solidFill>
                    <a:schemeClr val="tx2"/>
                  </a:solidFill>
                  <a:latin typeface="Century Gothic"/>
                  <a:ea typeface="HG丸ｺﾞｼｯｸM-PRO"/>
                  <a:cs typeface="Century Gothic"/>
                </a:rPr>
                <a:t>)</a:t>
              </a:r>
              <a:endParaRPr kumimoji="1" lang="ja-JP" altLang="en-US" sz="1400" b="1" dirty="0">
                <a:solidFill>
                  <a:schemeClr val="tx2"/>
                </a:solidFill>
                <a:latin typeface="Century Gothic"/>
                <a:ea typeface="HG丸ｺﾞｼｯｸM-PRO"/>
                <a:cs typeface="Century Gothic"/>
              </a:endParaRPr>
            </a:p>
          </p:txBody>
        </p:sp>
        <p:pic>
          <p:nvPicPr>
            <p:cNvPr id="41" name="図 40" descr="225px-Yukawa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77441" y="4705512"/>
              <a:ext cx="740664" cy="1046805"/>
            </a:xfrm>
            <a:prstGeom prst="rect">
              <a:avLst/>
            </a:prstGeom>
          </p:spPr>
        </p:pic>
        <p:sp>
          <p:nvSpPr>
            <p:cNvPr id="42" name="テキスト ボックス 41"/>
            <p:cNvSpPr txBox="1"/>
            <p:nvPr/>
          </p:nvSpPr>
          <p:spPr>
            <a:xfrm>
              <a:off x="3008604" y="5725381"/>
              <a:ext cx="10316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200" dirty="0" smtClean="0">
                  <a:latin typeface="Century Gothic"/>
                  <a:ea typeface="HG丸ｺﾞｼｯｸM-PRO"/>
                  <a:cs typeface="Century Gothic"/>
                </a:rPr>
                <a:t>H. Yukawa</a:t>
              </a:r>
            </a:p>
            <a:p>
              <a:pPr algn="ctr"/>
              <a:r>
                <a:rPr lang="en-US" altLang="ja-JP" sz="1200" dirty="0" smtClean="0">
                  <a:latin typeface="Century Gothic"/>
                  <a:ea typeface="HG丸ｺﾞｼｯｸM-PRO"/>
                  <a:cs typeface="Century Gothic"/>
                </a:rPr>
                <a:t>(1907-1981)</a:t>
              </a:r>
              <a:endParaRPr kumimoji="1" lang="ja-JP" altLang="en-US" sz="120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sp>
        <p:nvSpPr>
          <p:cNvPr id="30" name="テキスト ボックス 29"/>
          <p:cNvSpPr txBox="1"/>
          <p:nvPr/>
        </p:nvSpPr>
        <p:spPr>
          <a:xfrm>
            <a:off x="5536615" y="3672336"/>
            <a:ext cx="1803999" cy="307777"/>
          </a:xfrm>
          <a:prstGeom prst="rect">
            <a:avLst/>
          </a:prstGeom>
          <a:solidFill>
            <a:srgbClr val="FFFFFF"/>
          </a:solidFill>
          <a:ln>
            <a:solidFill>
              <a:srgbClr val="1F497D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solidFill>
                  <a:srgbClr val="1F497D"/>
                </a:solidFill>
                <a:latin typeface="Century Gothic"/>
                <a:ea typeface="HG丸ｺﾞｼｯｸM-PRO"/>
                <a:cs typeface="Century Gothic"/>
              </a:rPr>
              <a:t>Color confinement</a:t>
            </a:r>
            <a:endParaRPr kumimoji="1" lang="ja-JP" altLang="en-US" sz="1400" b="1" dirty="0">
              <a:solidFill>
                <a:srgbClr val="1F497D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04" name="テキスト ボックス 103"/>
          <p:cNvSpPr txBox="1"/>
          <p:nvPr/>
        </p:nvSpPr>
        <p:spPr>
          <a:xfrm>
            <a:off x="8392839" y="2383997"/>
            <a:ext cx="8066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Century Gothic"/>
                <a:ea typeface="HG丸ｺﾞｼｯｸM-PRO"/>
                <a:cs typeface="Century Gothic"/>
              </a:rPr>
              <a:t>quark</a:t>
            </a:r>
            <a:endParaRPr kumimoji="1" lang="ja-JP" altLang="en-US" sz="12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900958" y="3634420"/>
            <a:ext cx="1958376" cy="307777"/>
          </a:xfrm>
          <a:prstGeom prst="rect">
            <a:avLst/>
          </a:prstGeom>
          <a:solidFill>
            <a:srgbClr val="FFFFFF"/>
          </a:solidFill>
          <a:ln>
            <a:solidFill>
              <a:srgbClr val="1F497D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ja-JP" sz="1400" b="1" dirty="0">
                <a:solidFill>
                  <a:srgbClr val="1F497D"/>
                </a:solidFill>
                <a:latin typeface="Century Gothic"/>
                <a:ea typeface="HG丸ｺﾞｼｯｸM-PRO"/>
                <a:cs typeface="Century Gothic"/>
              </a:rPr>
              <a:t>R</a:t>
            </a:r>
            <a:r>
              <a:rPr lang="en-US" altLang="ja-JP" sz="1400" b="1" dirty="0" smtClean="0">
                <a:solidFill>
                  <a:srgbClr val="1F497D"/>
                </a:solidFill>
                <a:latin typeface="Century Gothic"/>
                <a:ea typeface="HG丸ｺﾞｼｯｸM-PRO"/>
                <a:cs typeface="Century Gothic"/>
              </a:rPr>
              <a:t>otational symmetry</a:t>
            </a:r>
            <a:endParaRPr kumimoji="1" lang="ja-JP" altLang="en-US" sz="1400" b="1" dirty="0">
              <a:solidFill>
                <a:srgbClr val="1F497D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445781" y="3202135"/>
            <a:ext cx="2892000" cy="307777"/>
          </a:xfrm>
          <a:prstGeom prst="rect">
            <a:avLst/>
          </a:prstGeom>
          <a:solidFill>
            <a:srgbClr val="FFFFFF"/>
          </a:solidFill>
          <a:ln>
            <a:solidFill>
              <a:srgbClr val="1F497D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kumimoji="1" lang="en-US" altLang="ja-JP" sz="1400" b="1" dirty="0" err="1" smtClean="0">
                <a:solidFill>
                  <a:srgbClr val="1F497D"/>
                </a:solidFill>
                <a:latin typeface="Century Gothic"/>
                <a:ea typeface="HG丸ｺﾞｼｯｸM-PRO"/>
                <a:cs typeface="Century Gothic"/>
              </a:rPr>
              <a:t>Superfluidity</a:t>
            </a:r>
            <a:r>
              <a:rPr kumimoji="1" lang="en-US" altLang="ja-JP" sz="1400" b="1" dirty="0" smtClean="0">
                <a:solidFill>
                  <a:srgbClr val="1F497D"/>
                </a:solidFill>
                <a:latin typeface="Century Gothic"/>
                <a:ea typeface="HG丸ｺﾞｼｯｸM-PRO"/>
                <a:cs typeface="Century Gothic"/>
              </a:rPr>
              <a:t>/Superconductivity</a:t>
            </a:r>
            <a:endParaRPr kumimoji="1" lang="ja-JP" altLang="en-US" sz="1400" b="1" dirty="0">
              <a:solidFill>
                <a:srgbClr val="1F497D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36" name="図形グループ 35"/>
          <p:cNvGrpSpPr/>
          <p:nvPr/>
        </p:nvGrpSpPr>
        <p:grpSpPr>
          <a:xfrm>
            <a:off x="6336976" y="1441772"/>
            <a:ext cx="2829368" cy="2010701"/>
            <a:chOff x="8879493" y="1453642"/>
            <a:chExt cx="2829368" cy="2010701"/>
          </a:xfrm>
        </p:grpSpPr>
        <p:sp>
          <p:nvSpPr>
            <p:cNvPr id="29" name="テキスト ボックス 28"/>
            <p:cNvSpPr txBox="1"/>
            <p:nvPr/>
          </p:nvSpPr>
          <p:spPr>
            <a:xfrm>
              <a:off x="9353755" y="3156566"/>
              <a:ext cx="1939330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1F497D"/>
              </a:solidFill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altLang="ja-JP" sz="1400" b="1" dirty="0" smtClean="0">
                  <a:solidFill>
                    <a:srgbClr val="1F497D"/>
                  </a:solidFill>
                  <a:latin typeface="Century Gothic"/>
                  <a:ea typeface="HG丸ｺﾞｼｯｸM-PRO"/>
                  <a:cs typeface="Century Gothic"/>
                </a:rPr>
                <a:t>Asymptotic freedom</a:t>
              </a:r>
              <a:endParaRPr kumimoji="1" lang="ja-JP" altLang="en-US" sz="1400" b="1" dirty="0">
                <a:solidFill>
                  <a:srgbClr val="1F497D"/>
                </a:solidFill>
                <a:latin typeface="Century Gothic"/>
                <a:ea typeface="HG丸ｺﾞｼｯｸM-PRO"/>
                <a:cs typeface="Century Gothic"/>
              </a:endParaRPr>
            </a:p>
          </p:txBody>
        </p:sp>
        <p:grpSp>
          <p:nvGrpSpPr>
            <p:cNvPr id="34" name="図形グループ 33"/>
            <p:cNvGrpSpPr/>
            <p:nvPr/>
          </p:nvGrpSpPr>
          <p:grpSpPr>
            <a:xfrm>
              <a:off x="8879493" y="1453642"/>
              <a:ext cx="2829368" cy="1708865"/>
              <a:chOff x="-1660920" y="166288"/>
              <a:chExt cx="2829368" cy="1708865"/>
            </a:xfrm>
          </p:grpSpPr>
          <p:grpSp>
            <p:nvGrpSpPr>
              <p:cNvPr id="26" name="図形グループ 25"/>
              <p:cNvGrpSpPr/>
              <p:nvPr/>
            </p:nvGrpSpPr>
            <p:grpSpPr>
              <a:xfrm>
                <a:off x="-1660920" y="166288"/>
                <a:ext cx="911510" cy="1707531"/>
                <a:chOff x="-1797000" y="166288"/>
                <a:chExt cx="911510" cy="1707531"/>
              </a:xfrm>
            </p:grpSpPr>
            <p:sp>
              <p:nvSpPr>
                <p:cNvPr id="90" name="テキスト ボックス 89"/>
                <p:cNvSpPr txBox="1"/>
                <p:nvPr/>
              </p:nvSpPr>
              <p:spPr>
                <a:xfrm>
                  <a:off x="-1758331" y="1412154"/>
                  <a:ext cx="78862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1200" dirty="0" smtClean="0">
                      <a:latin typeface="Century Gothic"/>
                      <a:ea typeface="HG丸ｺﾞｼｯｸM-PRO"/>
                      <a:cs typeface="Century Gothic"/>
                    </a:rPr>
                    <a:t>D. Gross</a:t>
                  </a:r>
                </a:p>
                <a:p>
                  <a:pPr algn="ctr"/>
                  <a:r>
                    <a:rPr lang="en-US" altLang="ja-JP" sz="1200" dirty="0" smtClean="0">
                      <a:latin typeface="Century Gothic"/>
                      <a:ea typeface="HG丸ｺﾞｼｯｸM-PRO"/>
                      <a:cs typeface="Century Gothic"/>
                    </a:rPr>
                    <a:t>(1941-)</a:t>
                  </a:r>
                  <a:endParaRPr kumimoji="1" lang="ja-JP" altLang="en-US" sz="1200" dirty="0">
                    <a:latin typeface="Century Gothic"/>
                    <a:ea typeface="HG丸ｺﾞｼｯｸM-PRO"/>
                    <a:cs typeface="Century Gothic"/>
                  </a:endParaRPr>
                </a:p>
              </p:txBody>
            </p:sp>
            <p:pic>
              <p:nvPicPr>
                <p:cNvPr id="21" name="図 20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-1797000" y="166288"/>
                  <a:ext cx="911510" cy="1289136"/>
                </a:xfrm>
                <a:prstGeom prst="rect">
                  <a:avLst/>
                </a:prstGeom>
              </p:spPr>
            </p:pic>
          </p:grpSp>
          <p:grpSp>
            <p:nvGrpSpPr>
              <p:cNvPr id="27" name="図形グループ 26"/>
              <p:cNvGrpSpPr/>
              <p:nvPr/>
            </p:nvGrpSpPr>
            <p:grpSpPr>
              <a:xfrm>
                <a:off x="-764205" y="166288"/>
                <a:ext cx="915468" cy="1708865"/>
                <a:chOff x="-764205" y="166288"/>
                <a:chExt cx="915468" cy="1708865"/>
              </a:xfrm>
            </p:grpSpPr>
            <p:sp>
              <p:nvSpPr>
                <p:cNvPr id="91" name="テキスト ボックス 90"/>
                <p:cNvSpPr txBox="1"/>
                <p:nvPr/>
              </p:nvSpPr>
              <p:spPr>
                <a:xfrm>
                  <a:off x="-764205" y="1413488"/>
                  <a:ext cx="88998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1200" dirty="0" smtClean="0">
                      <a:latin typeface="Century Gothic"/>
                      <a:ea typeface="HG丸ｺﾞｼｯｸM-PRO"/>
                      <a:cs typeface="Century Gothic"/>
                    </a:rPr>
                    <a:t>F. </a:t>
                  </a:r>
                  <a:r>
                    <a:rPr lang="en-US" altLang="ja-JP" sz="1200" dirty="0" err="1" smtClean="0">
                      <a:latin typeface="Century Gothic"/>
                      <a:ea typeface="HG丸ｺﾞｼｯｸM-PRO"/>
                      <a:cs typeface="Century Gothic"/>
                    </a:rPr>
                    <a:t>Wilczek</a:t>
                  </a:r>
                  <a:endParaRPr lang="en-US" altLang="ja-JP" sz="1200" dirty="0" smtClean="0">
                    <a:latin typeface="Century Gothic"/>
                    <a:ea typeface="HG丸ｺﾞｼｯｸM-PRO"/>
                    <a:cs typeface="Century Gothic"/>
                  </a:endParaRPr>
                </a:p>
                <a:p>
                  <a:pPr algn="ctr"/>
                  <a:r>
                    <a:rPr lang="en-US" altLang="ja-JP" sz="1200" dirty="0" smtClean="0">
                      <a:latin typeface="Century Gothic"/>
                      <a:ea typeface="HG丸ｺﾞｼｯｸM-PRO"/>
                      <a:cs typeface="Century Gothic"/>
                    </a:rPr>
                    <a:t>(1951-)</a:t>
                  </a:r>
                  <a:endParaRPr kumimoji="1" lang="ja-JP" altLang="en-US" sz="1200" dirty="0">
                    <a:latin typeface="Century Gothic"/>
                    <a:ea typeface="HG丸ｺﾞｼｯｸM-PRO"/>
                    <a:cs typeface="Century Gothic"/>
                  </a:endParaRPr>
                </a:p>
              </p:txBody>
            </p:sp>
            <p:pic>
              <p:nvPicPr>
                <p:cNvPr id="24" name="図 23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-757216" y="166288"/>
                  <a:ext cx="908479" cy="1284849"/>
                </a:xfrm>
                <a:prstGeom prst="rect">
                  <a:avLst/>
                </a:prstGeom>
              </p:spPr>
            </p:pic>
          </p:grpSp>
          <p:grpSp>
            <p:nvGrpSpPr>
              <p:cNvPr id="28" name="図形グループ 27"/>
              <p:cNvGrpSpPr/>
              <p:nvPr/>
            </p:nvGrpSpPr>
            <p:grpSpPr>
              <a:xfrm>
                <a:off x="73276" y="170852"/>
                <a:ext cx="1095172" cy="1700876"/>
                <a:chOff x="251025" y="140857"/>
                <a:chExt cx="1095172" cy="1700876"/>
              </a:xfrm>
            </p:grpSpPr>
            <p:pic>
              <p:nvPicPr>
                <p:cNvPr id="25" name="図 24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18680" y="140857"/>
                  <a:ext cx="905862" cy="1281147"/>
                </a:xfrm>
                <a:prstGeom prst="rect">
                  <a:avLst/>
                </a:prstGeom>
              </p:spPr>
            </p:pic>
            <p:sp>
              <p:nvSpPr>
                <p:cNvPr id="92" name="テキスト ボックス 91"/>
                <p:cNvSpPr txBox="1"/>
                <p:nvPr/>
              </p:nvSpPr>
              <p:spPr>
                <a:xfrm>
                  <a:off x="251025" y="1380068"/>
                  <a:ext cx="109517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1200" dirty="0" smtClean="0">
                      <a:latin typeface="Century Gothic"/>
                      <a:ea typeface="HG丸ｺﾞｼｯｸM-PRO"/>
                      <a:cs typeface="Century Gothic"/>
                    </a:rPr>
                    <a:t>H. D. </a:t>
                  </a:r>
                  <a:r>
                    <a:rPr lang="en-US" altLang="ja-JP" sz="1200" dirty="0" err="1" smtClean="0">
                      <a:latin typeface="Century Gothic"/>
                      <a:ea typeface="HG丸ｺﾞｼｯｸM-PRO"/>
                      <a:cs typeface="Century Gothic"/>
                    </a:rPr>
                    <a:t>Politzer</a:t>
                  </a:r>
                  <a:endParaRPr lang="en-US" altLang="ja-JP" sz="1200" dirty="0" smtClean="0">
                    <a:latin typeface="Century Gothic"/>
                    <a:ea typeface="HG丸ｺﾞｼｯｸM-PRO"/>
                    <a:cs typeface="Century Gothic"/>
                  </a:endParaRPr>
                </a:p>
                <a:p>
                  <a:pPr algn="ctr"/>
                  <a:r>
                    <a:rPr lang="en-US" altLang="ja-JP" sz="1200" dirty="0" smtClean="0">
                      <a:latin typeface="Century Gothic"/>
                      <a:ea typeface="HG丸ｺﾞｼｯｸM-PRO"/>
                      <a:cs typeface="Century Gothic"/>
                    </a:rPr>
                    <a:t>(1949-)</a:t>
                  </a:r>
                  <a:endParaRPr kumimoji="1" lang="ja-JP" altLang="en-US" sz="1200" dirty="0">
                    <a:latin typeface="Century Gothic"/>
                    <a:ea typeface="HG丸ｺﾞｼｯｸM-PRO"/>
                    <a:cs typeface="Century Gothic"/>
                  </a:endParaRPr>
                </a:p>
              </p:txBody>
            </p:sp>
          </p:grpSp>
        </p:grpSp>
      </p:grpSp>
      <p:sp>
        <p:nvSpPr>
          <p:cNvPr id="93" name="テキスト ボックス 92"/>
          <p:cNvSpPr txBox="1"/>
          <p:nvPr/>
        </p:nvSpPr>
        <p:spPr>
          <a:xfrm>
            <a:off x="-31637" y="6435591"/>
            <a:ext cx="9207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Can we understand nucleus/hadron by quarks and gluons?</a:t>
            </a:r>
            <a:endParaRPr kumimoji="1" lang="ja-JP" altLang="en-US" sz="2400" b="1" dirty="0">
              <a:solidFill>
                <a:schemeClr val="accent2"/>
              </a:solidFill>
              <a:latin typeface="Century Gothic"/>
              <a:ea typeface="HG丸ｺﾞｼｯｸM-PRO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76951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30" grpId="0" animBg="1"/>
      <p:bldP spid="69" grpId="0" animBg="1"/>
      <p:bldP spid="70" grpId="0" animBg="1"/>
      <p:bldP spid="9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1486837" y="0"/>
            <a:ext cx="61703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2. Fundamental properties of QCD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12" name="タイトル 1"/>
          <p:cNvSpPr>
            <a:spLocks noGrp="1"/>
          </p:cNvSpPr>
          <p:nvPr>
            <p:ph type="title"/>
          </p:nvPr>
        </p:nvSpPr>
        <p:spPr>
          <a:xfrm>
            <a:off x="457200" y="68287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4000" dirty="0" smtClean="0">
                <a:latin typeface="Century Gothic"/>
                <a:ea typeface="HG丸ｺﾞｼｯｸM-PRO"/>
                <a:cs typeface="Century Gothic"/>
              </a:rPr>
              <a:t>Modern view of Nature</a:t>
            </a:r>
            <a:endParaRPr lang="ja-JP" altLang="en-US" sz="4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3" name="タイトル 1"/>
          <p:cNvSpPr txBox="1">
            <a:spLocks/>
          </p:cNvSpPr>
          <p:nvPr/>
        </p:nvSpPr>
        <p:spPr>
          <a:xfrm>
            <a:off x="0" y="1930494"/>
            <a:ext cx="9144000" cy="21968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11000" dirty="0" smtClean="0">
                <a:latin typeface="Century Gothic"/>
                <a:ea typeface="HG丸ｺﾞｼｯｸM-PRO"/>
                <a:cs typeface="Century Gothic"/>
              </a:rPr>
              <a:t>Matter</a:t>
            </a:r>
            <a:r>
              <a:rPr lang="en-US" altLang="ja-JP" sz="4000" dirty="0" smtClean="0">
                <a:latin typeface="Century Gothic"/>
                <a:ea typeface="HG丸ｺﾞｼｯｸM-PRO"/>
                <a:cs typeface="Century Gothic"/>
              </a:rPr>
              <a:t> and </a:t>
            </a:r>
            <a:r>
              <a:rPr lang="en-US" altLang="ja-JP" sz="11000" dirty="0" smtClean="0">
                <a:latin typeface="Century Gothic"/>
                <a:ea typeface="HG丸ｺﾞｼｯｸM-PRO"/>
                <a:cs typeface="Century Gothic"/>
              </a:rPr>
              <a:t>Field</a:t>
            </a:r>
            <a:endParaRPr lang="ja-JP" altLang="en-US" sz="11000" dirty="0">
              <a:solidFill>
                <a:schemeClr val="tx2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4" name="タイトル 1"/>
          <p:cNvSpPr txBox="1">
            <a:spLocks/>
          </p:cNvSpPr>
          <p:nvPr/>
        </p:nvSpPr>
        <p:spPr>
          <a:xfrm>
            <a:off x="1766437" y="4676162"/>
            <a:ext cx="5611126" cy="1933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Newton</a:t>
            </a:r>
            <a:r>
              <a:rPr lang="en-US" altLang="ja-JP" sz="2800" dirty="0"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equation od motion</a:t>
            </a:r>
            <a:endParaRPr lang="en-US" altLang="ja-JP" sz="2800" dirty="0">
              <a:latin typeface="Century Gothic"/>
              <a:ea typeface="HG丸ｺﾞｼｯｸM-PRO"/>
              <a:cs typeface="Century Gothic"/>
            </a:endParaRPr>
          </a:p>
          <a:p>
            <a:pPr>
              <a:lnSpc>
                <a:spcPct val="90000"/>
              </a:lnSpc>
            </a:pPr>
            <a:r>
              <a:rPr lang="en-US" altLang="ja-JP" sz="9600" dirty="0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m</a:t>
            </a:r>
            <a:r>
              <a:rPr lang="en-US" altLang="ja-JP" sz="9600" dirty="0" smtClean="0">
                <a:latin typeface="Century Gothic"/>
                <a:ea typeface="HG丸ｺﾞｼｯｸM-PRO"/>
                <a:cs typeface="Century Gothic"/>
              </a:rPr>
              <a:t>a = </a:t>
            </a:r>
            <a:r>
              <a:rPr lang="en-US" altLang="ja-JP" sz="9600" dirty="0" smtClean="0">
                <a:solidFill>
                  <a:schemeClr val="tx2"/>
                </a:solidFill>
                <a:latin typeface="Century Gothic"/>
                <a:ea typeface="HG丸ｺﾞｼｯｸM-PRO"/>
                <a:cs typeface="Century Gothic"/>
              </a:rPr>
              <a:t>F</a:t>
            </a:r>
            <a:endParaRPr lang="ja-JP" altLang="en-US" sz="9600" dirty="0">
              <a:solidFill>
                <a:schemeClr val="tx2"/>
              </a:solidFill>
              <a:latin typeface="Century Gothic"/>
              <a:ea typeface="HG丸ｺﾞｼｯｸM-PRO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11073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1486837" y="0"/>
            <a:ext cx="61703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2. Fundamental properties of QCD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449940" y="540786"/>
            <a:ext cx="6318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Basic</a:t>
            </a:r>
            <a:r>
              <a:rPr lang="ja-JP" altLang="en-US" sz="2800" dirty="0" smtClean="0">
                <a:latin typeface="Century Gothic"/>
                <a:cs typeface="Century Gothic"/>
              </a:rPr>
              <a:t> </a:t>
            </a:r>
            <a:r>
              <a:rPr lang="en-US" altLang="ja-JP" sz="2800" dirty="0" smtClean="0">
                <a:latin typeface="Century Gothic"/>
                <a:cs typeface="Century Gothic"/>
              </a:rPr>
              <a:t>laws</a:t>
            </a:r>
            <a:r>
              <a:rPr lang="ja-JP" altLang="en-US" sz="2800" dirty="0" smtClean="0">
                <a:latin typeface="Century Gothic"/>
                <a:cs typeface="Century Gothic"/>
              </a:rPr>
              <a:t> </a:t>
            </a:r>
            <a:r>
              <a:rPr lang="en-US" altLang="ja-JP" sz="2800" dirty="0" smtClean="0">
                <a:latin typeface="Century Gothic"/>
                <a:cs typeface="Century Gothic"/>
              </a:rPr>
              <a:t>of</a:t>
            </a:r>
            <a:r>
              <a:rPr lang="ja-JP" altLang="en-US" sz="2800" dirty="0" smtClean="0">
                <a:latin typeface="Century Gothic"/>
                <a:cs typeface="Century Gothic"/>
              </a:rPr>
              <a:t> </a:t>
            </a:r>
            <a:r>
              <a:rPr lang="en-US" altLang="ja-JP" sz="2800" dirty="0" smtClean="0">
                <a:latin typeface="Century Gothic"/>
                <a:cs typeface="Century Gothic"/>
              </a:rPr>
              <a:t>fundamental</a:t>
            </a:r>
            <a:r>
              <a:rPr lang="ja-JP" altLang="en-US" sz="2800" dirty="0" smtClean="0">
                <a:latin typeface="Century Gothic"/>
                <a:cs typeface="Century Gothic"/>
              </a:rPr>
              <a:t> </a:t>
            </a:r>
            <a:r>
              <a:rPr lang="en-US" altLang="ja-JP" sz="2800" dirty="0" smtClean="0">
                <a:latin typeface="Century Gothic"/>
                <a:cs typeface="Century Gothic"/>
              </a:rPr>
              <a:t>particles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945" y="1196832"/>
            <a:ext cx="4764110" cy="446433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80572"/>
            <a:ext cx="2514679" cy="1764466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6414451" y="1730801"/>
            <a:ext cx="26298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>
                <a:solidFill>
                  <a:srgbClr val="1F497D"/>
                </a:solidFill>
                <a:latin typeface="Century Gothic"/>
                <a:ea typeface="HG丸ｺﾞｼｯｸM-PRO"/>
                <a:cs typeface="Century Gothic"/>
              </a:rPr>
              <a:t>F</a:t>
            </a:r>
            <a:r>
              <a:rPr lang="en-US" altLang="en-US" sz="2000" dirty="0" err="1" smtClean="0">
                <a:solidFill>
                  <a:srgbClr val="1F497D"/>
                </a:solidFill>
                <a:latin typeface="Century Gothic"/>
                <a:ea typeface="HG丸ｺﾞｼｯｸM-PRO"/>
                <a:cs typeface="Century Gothic"/>
              </a:rPr>
              <a:t>orce</a:t>
            </a:r>
            <a:r>
              <a:rPr lang="en-US" altLang="en-US" sz="2000" dirty="0" smtClean="0">
                <a:solidFill>
                  <a:srgbClr val="1F497D"/>
                </a:solidFill>
                <a:latin typeface="Century Gothic"/>
                <a:ea typeface="HG丸ｺﾞｼｯｸM-PRO"/>
                <a:cs typeface="Century Gothic"/>
              </a:rPr>
              <a:t> (gauge field)</a:t>
            </a:r>
            <a:endParaRPr kumimoji="1" lang="ja-JP" altLang="en-US" sz="2000" dirty="0">
              <a:solidFill>
                <a:srgbClr val="1F497D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066118" y="3159299"/>
            <a:ext cx="2817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M</a:t>
            </a:r>
            <a:r>
              <a:rPr kumimoji="1" lang="en-US" altLang="ja-JP" sz="2000" dirty="0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atter (fermion field</a:t>
            </a:r>
            <a:r>
              <a:rPr lang="en-US" altLang="en-US" sz="2000" dirty="0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)</a:t>
            </a:r>
            <a:endParaRPr kumimoji="1" lang="ja-JP" altLang="en-US" sz="2000" dirty="0">
              <a:solidFill>
                <a:schemeClr val="accent2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981153" y="4475375"/>
            <a:ext cx="4282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Century Gothic"/>
                <a:ea typeface="HG丸ｺﾞｼｯｸM-PRO"/>
                <a:cs typeface="Century Gothic"/>
              </a:rPr>
              <a:t>F</a:t>
            </a:r>
            <a:r>
              <a:rPr kumimoji="1" lang="en-US" altLang="ja-JP" sz="2000" dirty="0" smtClean="0">
                <a:latin typeface="Century Gothic"/>
                <a:ea typeface="HG丸ｺﾞｼｯｸM-PRO"/>
                <a:cs typeface="Century Gothic"/>
              </a:rPr>
              <a:t>ermion </a:t>
            </a:r>
            <a:r>
              <a:rPr lang="en-US" altLang="ja-JP" sz="2000" dirty="0">
                <a:latin typeface="Century Gothic"/>
                <a:ea typeface="HG丸ｺﾞｼｯｸM-PRO"/>
                <a:cs typeface="Century Gothic"/>
              </a:rPr>
              <a:t>M</a:t>
            </a:r>
            <a:r>
              <a:rPr kumimoji="1" lang="en-US" altLang="ja-JP" sz="2000" dirty="0" smtClean="0">
                <a:latin typeface="Century Gothic"/>
                <a:ea typeface="HG丸ｺﾞｼｯｸM-PRO"/>
                <a:cs typeface="Century Gothic"/>
              </a:rPr>
              <a:t>ass</a:t>
            </a:r>
            <a:r>
              <a:rPr lang="en-US" altLang="ja-JP" sz="2000" dirty="0" smtClean="0">
                <a:latin typeface="Century Gothic"/>
                <a:ea typeface="HG丸ｺﾞｼｯｸM-PRO"/>
                <a:cs typeface="Century Gothic"/>
              </a:rPr>
              <a:t> </a:t>
            </a:r>
            <a:r>
              <a:rPr kumimoji="1" lang="en-US" altLang="ja-JP" sz="2000" dirty="0" smtClean="0">
                <a:latin typeface="Century Gothic"/>
                <a:ea typeface="HG丸ｺﾞｼｯｸM-PRO"/>
                <a:cs typeface="Century Gothic"/>
              </a:rPr>
              <a:t>(coupling to Higgs)</a:t>
            </a:r>
            <a:endParaRPr kumimoji="1" lang="ja-JP" altLang="en-US" sz="2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028399" y="5547172"/>
            <a:ext cx="2848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Century Gothic"/>
                <a:ea typeface="HG丸ｺﾞｼｯｸM-PRO"/>
                <a:cs typeface="Century Gothic"/>
              </a:rPr>
              <a:t>Origin of Mass (Higgs</a:t>
            </a:r>
            <a:r>
              <a:rPr lang="en-US" altLang="en-US" sz="2000" dirty="0" smtClean="0">
                <a:latin typeface="Century Gothic"/>
                <a:ea typeface="HG丸ｺﾞｼｯｸM-PRO"/>
                <a:cs typeface="Century Gothic"/>
              </a:rPr>
              <a:t>)</a:t>
            </a:r>
            <a:endParaRPr kumimoji="1" lang="ja-JP" altLang="en-US" sz="2000" dirty="0">
              <a:latin typeface="Century Gothic"/>
              <a:ea typeface="HG丸ｺﾞｼｯｸM-PRO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382343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285357" y="511725"/>
            <a:ext cx="26001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000" dirty="0" smtClean="0">
                <a:latin typeface="Century Gothic"/>
                <a:cs typeface="Century Gothic"/>
              </a:rPr>
              <a:t>Questions</a:t>
            </a:r>
            <a:endParaRPr lang="ja-JP" altLang="en-US" sz="4000" dirty="0">
              <a:latin typeface="Century Gothic"/>
              <a:cs typeface="Century Gothic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53106" y="1209057"/>
            <a:ext cx="733065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200" dirty="0" smtClean="0">
                <a:latin typeface="Century Gothic"/>
                <a:cs typeface="Century Gothic"/>
              </a:rPr>
              <a:t>・</a:t>
            </a:r>
            <a:r>
              <a:rPr lang="en-US" altLang="ja-JP" sz="3200" dirty="0" smtClean="0">
                <a:latin typeface="Century Gothic"/>
                <a:cs typeface="Century Gothic"/>
              </a:rPr>
              <a:t>How do quarks compose hadrons?</a:t>
            </a:r>
            <a:endParaRPr lang="ja-JP" altLang="en-US" sz="3200" dirty="0">
              <a:latin typeface="Century Gothic"/>
              <a:cs typeface="Century Gothic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53106" y="5052400"/>
            <a:ext cx="82241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200" dirty="0" smtClean="0">
                <a:latin typeface="Century Gothic"/>
                <a:cs typeface="Century Gothic"/>
              </a:rPr>
              <a:t>・</a:t>
            </a:r>
            <a:r>
              <a:rPr lang="en-US" altLang="ja-JP" sz="3200" dirty="0" smtClean="0">
                <a:latin typeface="Century Gothic"/>
                <a:cs typeface="Century Gothic"/>
              </a:rPr>
              <a:t>What is the effective way to investigate</a:t>
            </a:r>
          </a:p>
          <a:p>
            <a:pPr algn="ctr"/>
            <a:r>
              <a:rPr lang="en-US" altLang="ja-JP" sz="3200" dirty="0" smtClean="0">
                <a:latin typeface="Century Gothic"/>
                <a:cs typeface="Century Gothic"/>
              </a:rPr>
              <a:t> quark structure of hadrons?</a:t>
            </a:r>
            <a:endParaRPr lang="ja-JP" altLang="en-US" sz="3200" dirty="0">
              <a:latin typeface="Century Gothic"/>
              <a:cs typeface="Century Gothic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765" y="2205104"/>
            <a:ext cx="3136628" cy="2091085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4765" y="1899357"/>
            <a:ext cx="3967686" cy="2646416"/>
          </a:xfrm>
          <a:prstGeom prst="rect">
            <a:avLst/>
          </a:prstGeom>
        </p:spPr>
      </p:pic>
      <p:sp>
        <p:nvSpPr>
          <p:cNvPr id="13" name="右矢印 12"/>
          <p:cNvSpPr/>
          <p:nvPr/>
        </p:nvSpPr>
        <p:spPr>
          <a:xfrm>
            <a:off x="3992815" y="3009225"/>
            <a:ext cx="388985" cy="526328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793486" y="4484729"/>
            <a:ext cx="996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quarks</a:t>
            </a:r>
            <a:endParaRPr lang="ja-JP" altLang="en-US" sz="2000" dirty="0">
              <a:latin typeface="Century Gothic"/>
              <a:cs typeface="Century Gothic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885548" y="4484729"/>
            <a:ext cx="1192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hadrons</a:t>
            </a:r>
            <a:endParaRPr lang="ja-JP" altLang="en-US" sz="20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494835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524320" y="906881"/>
            <a:ext cx="4095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How do quarks move?</a:t>
            </a:r>
            <a:endParaRPr lang="ja-JP" altLang="en-US" sz="28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596941" y="2529614"/>
            <a:ext cx="39501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600" dirty="0" smtClean="0">
                <a:solidFill>
                  <a:srgbClr val="0000FF"/>
                </a:solidFill>
                <a:latin typeface="Century Gothic"/>
                <a:ea typeface="HG丸ｺﾞｼｯｸM-PRO"/>
                <a:cs typeface="Century Gothic"/>
              </a:rPr>
              <a:t>Gluon</a:t>
            </a:r>
            <a:endParaRPr lang="ja-JP" altLang="en-US" sz="9600" dirty="0">
              <a:solidFill>
                <a:srgbClr val="0000FF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3415066" y="1619488"/>
            <a:ext cx="2313868" cy="6002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ja-JP" dirty="0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m</a:t>
            </a:r>
            <a:r>
              <a:rPr lang="en-US" altLang="ja-JP" dirty="0" smtClean="0">
                <a:latin typeface="Century Gothic"/>
                <a:ea typeface="HG丸ｺﾞｼｯｸM-PRO"/>
                <a:cs typeface="Century Gothic"/>
              </a:rPr>
              <a:t>a = </a:t>
            </a:r>
            <a:r>
              <a:rPr lang="en-US" altLang="ja-JP" dirty="0" smtClean="0">
                <a:solidFill>
                  <a:schemeClr val="tx2"/>
                </a:solidFill>
                <a:latin typeface="Century Gothic"/>
                <a:ea typeface="HG丸ｺﾞｼｯｸM-PRO"/>
                <a:cs typeface="Century Gothic"/>
              </a:rPr>
              <a:t>F</a:t>
            </a:r>
            <a:endParaRPr lang="ja-JP" altLang="en-US" dirty="0">
              <a:solidFill>
                <a:schemeClr val="tx2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4947479" y="1548718"/>
            <a:ext cx="759369" cy="759369"/>
          </a:xfrm>
          <a:prstGeom prst="ellipse">
            <a:avLst/>
          </a:prstGeom>
          <a:noFill/>
          <a:ln w="762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grpSp>
        <p:nvGrpSpPr>
          <p:cNvPr id="9" name="図形グループ 8"/>
          <p:cNvGrpSpPr/>
          <p:nvPr/>
        </p:nvGrpSpPr>
        <p:grpSpPr>
          <a:xfrm>
            <a:off x="3202049" y="4856137"/>
            <a:ext cx="2889772" cy="1373876"/>
            <a:chOff x="3202049" y="5139637"/>
            <a:chExt cx="2889772" cy="1373876"/>
          </a:xfrm>
        </p:grpSpPr>
        <p:sp>
          <p:nvSpPr>
            <p:cNvPr id="10" name="円弧 9"/>
            <p:cNvSpPr/>
            <p:nvPr/>
          </p:nvSpPr>
          <p:spPr>
            <a:xfrm flipH="1" flipV="1">
              <a:off x="3202049" y="5139637"/>
              <a:ext cx="2889772" cy="728713"/>
            </a:xfrm>
            <a:prstGeom prst="arc">
              <a:avLst>
                <a:gd name="adj1" fmla="val 11334543"/>
                <a:gd name="adj2" fmla="val 21143204"/>
              </a:avLst>
            </a:prstGeom>
            <a:ln>
              <a:solidFill>
                <a:schemeClr val="tx1"/>
              </a:solidFill>
              <a:prstDash val="dash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cs typeface="Century Gothic"/>
              </a:endParaRPr>
            </a:p>
          </p:txBody>
        </p:sp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10884" y="5333869"/>
              <a:ext cx="1023578" cy="1023578"/>
            </a:xfrm>
            <a:prstGeom prst="rect">
              <a:avLst/>
            </a:prstGeom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3852330" y="6205736"/>
              <a:ext cx="6966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400" dirty="0" smtClean="0">
                  <a:latin typeface="Century Gothic"/>
                  <a:ea typeface="HG丸ｺﾞｼｯｸM-PRO"/>
                  <a:cs typeface="Century Gothic"/>
                </a:rPr>
                <a:t>gluon</a:t>
              </a:r>
              <a:endParaRPr lang="ja-JP" altLang="en-US" sz="140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grpSp>
        <p:nvGrpSpPr>
          <p:cNvPr id="13" name="図形グループ 12"/>
          <p:cNvGrpSpPr/>
          <p:nvPr/>
        </p:nvGrpSpPr>
        <p:grpSpPr>
          <a:xfrm>
            <a:off x="3183529" y="4287648"/>
            <a:ext cx="2889772" cy="1233809"/>
            <a:chOff x="3183529" y="4287648"/>
            <a:chExt cx="2889772" cy="1233809"/>
          </a:xfrm>
        </p:grpSpPr>
        <p:sp>
          <p:nvSpPr>
            <p:cNvPr id="14" name="円弧 13"/>
            <p:cNvSpPr/>
            <p:nvPr/>
          </p:nvSpPr>
          <p:spPr>
            <a:xfrm>
              <a:off x="3183529" y="4792744"/>
              <a:ext cx="2889772" cy="728713"/>
            </a:xfrm>
            <a:prstGeom prst="arc">
              <a:avLst>
                <a:gd name="adj1" fmla="val 11334543"/>
                <a:gd name="adj2" fmla="val 21143204"/>
              </a:avLst>
            </a:prstGeom>
            <a:ln>
              <a:solidFill>
                <a:schemeClr val="tx1"/>
              </a:solidFill>
              <a:prstDash val="dash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cs typeface="Century Gothic"/>
              </a:endParaRPr>
            </a:p>
          </p:txBody>
        </p:sp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4628415" y="4287648"/>
              <a:ext cx="1023578" cy="1023578"/>
            </a:xfrm>
            <a:prstGeom prst="rect">
              <a:avLst/>
            </a:prstGeom>
          </p:spPr>
        </p:pic>
        <p:sp>
          <p:nvSpPr>
            <p:cNvPr id="16" name="テキスト ボックス 15"/>
            <p:cNvSpPr txBox="1"/>
            <p:nvPr/>
          </p:nvSpPr>
          <p:spPr>
            <a:xfrm>
              <a:off x="4841888" y="5139492"/>
              <a:ext cx="6966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400" dirty="0" smtClean="0">
                  <a:latin typeface="Century Gothic"/>
                  <a:ea typeface="HG丸ｺﾞｼｯｸM-PRO"/>
                  <a:cs typeface="Century Gothic"/>
                </a:rPr>
                <a:t>gluon</a:t>
              </a:r>
              <a:endParaRPr lang="ja-JP" altLang="en-US" sz="140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grpSp>
        <p:nvGrpSpPr>
          <p:cNvPr id="17" name="図形グループ 16"/>
          <p:cNvGrpSpPr/>
          <p:nvPr/>
        </p:nvGrpSpPr>
        <p:grpSpPr>
          <a:xfrm>
            <a:off x="2342959" y="4747385"/>
            <a:ext cx="4571483" cy="1118151"/>
            <a:chOff x="2342959" y="4747385"/>
            <a:chExt cx="4571483" cy="1118151"/>
          </a:xfrm>
        </p:grpSpPr>
        <p:grpSp>
          <p:nvGrpSpPr>
            <p:cNvPr id="18" name="図形グループ 17"/>
            <p:cNvGrpSpPr/>
            <p:nvPr/>
          </p:nvGrpSpPr>
          <p:grpSpPr>
            <a:xfrm>
              <a:off x="5944956" y="4747385"/>
              <a:ext cx="969486" cy="1118151"/>
              <a:chOff x="5944956" y="4747385"/>
              <a:chExt cx="969486" cy="1118151"/>
            </a:xfrm>
          </p:grpSpPr>
          <p:pic>
            <p:nvPicPr>
              <p:cNvPr id="22" name="図 2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44956" y="4747385"/>
                <a:ext cx="969486" cy="969486"/>
              </a:xfrm>
              <a:prstGeom prst="rect">
                <a:avLst/>
              </a:prstGeom>
            </p:spPr>
          </p:pic>
          <p:sp>
            <p:nvSpPr>
              <p:cNvPr id="23" name="テキスト ボックス 22"/>
              <p:cNvSpPr txBox="1"/>
              <p:nvPr/>
            </p:nvSpPr>
            <p:spPr>
              <a:xfrm>
                <a:off x="6143316" y="5557759"/>
                <a:ext cx="68480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400" dirty="0" smtClean="0">
                    <a:latin typeface="Century Gothic"/>
                    <a:ea typeface="HG丸ｺﾞｼｯｸM-PRO"/>
                    <a:cs typeface="Century Gothic"/>
                  </a:rPr>
                  <a:t>quark</a:t>
                </a:r>
                <a:endParaRPr lang="ja-JP" altLang="en-US" sz="14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</p:grpSp>
        <p:grpSp>
          <p:nvGrpSpPr>
            <p:cNvPr id="19" name="図形グループ 18"/>
            <p:cNvGrpSpPr/>
            <p:nvPr/>
          </p:nvGrpSpPr>
          <p:grpSpPr>
            <a:xfrm>
              <a:off x="2342959" y="4747385"/>
              <a:ext cx="969486" cy="1118151"/>
              <a:chOff x="2342959" y="4747385"/>
              <a:chExt cx="969486" cy="1118151"/>
            </a:xfrm>
          </p:grpSpPr>
          <p:pic>
            <p:nvPicPr>
              <p:cNvPr id="20" name="図 1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2342959" y="4747385"/>
                <a:ext cx="969486" cy="969486"/>
              </a:xfrm>
              <a:prstGeom prst="rect">
                <a:avLst/>
              </a:prstGeom>
            </p:spPr>
          </p:pic>
          <p:sp>
            <p:nvSpPr>
              <p:cNvPr id="21" name="テキスト ボックス 20"/>
              <p:cNvSpPr txBox="1"/>
              <p:nvPr/>
            </p:nvSpPr>
            <p:spPr>
              <a:xfrm>
                <a:off x="2429284" y="5557759"/>
                <a:ext cx="68480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400" dirty="0" smtClean="0">
                    <a:latin typeface="Century Gothic"/>
                    <a:ea typeface="HG丸ｺﾞｼｯｸM-PRO"/>
                    <a:cs typeface="Century Gothic"/>
                  </a:rPr>
                  <a:t>quark</a:t>
                </a:r>
                <a:endParaRPr lang="ja-JP" altLang="en-US" sz="14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</p:grpSp>
      </p:grpSp>
      <p:sp>
        <p:nvSpPr>
          <p:cNvPr id="24" name="テキスト ボックス 23"/>
          <p:cNvSpPr txBox="1"/>
          <p:nvPr/>
        </p:nvSpPr>
        <p:spPr>
          <a:xfrm>
            <a:off x="7824409" y="5521120"/>
            <a:ext cx="1231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err="1" smtClean="0">
                <a:latin typeface="Century Gothic"/>
                <a:ea typeface="HG丸ｺﾞｼｯｸM-PRO"/>
                <a:cs typeface="Century Gothic"/>
              </a:rPr>
              <a:t>HiggsTan.com</a:t>
            </a:r>
            <a:endParaRPr kumimoji="1" lang="ja-JP" altLang="en-US" sz="1200" dirty="0">
              <a:latin typeface="Century Gothic"/>
              <a:ea typeface="HG丸ｺﾞｼｯｸM-PRO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21648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037976" y="638330"/>
            <a:ext cx="5068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 smtClean="0">
                <a:latin typeface="Century Gothic"/>
                <a:ea typeface="HG丸ｺﾞｼｯｸM-PRO"/>
                <a:cs typeface="Century Gothic"/>
              </a:rPr>
              <a:t>“</a:t>
            </a:r>
            <a:r>
              <a:rPr lang="en-US" altLang="ja-JP" sz="2000" dirty="0" smtClean="0">
                <a:latin typeface="Century Gothic"/>
                <a:ea typeface="HG丸ｺﾞｼｯｸM-PRO"/>
                <a:cs typeface="Century Gothic"/>
              </a:rPr>
              <a:t>Law of motion” of quarks and gluons</a:t>
            </a:r>
            <a:endParaRPr lang="ja-JP" altLang="en-US" sz="2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97482" y="1511124"/>
            <a:ext cx="85490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800" dirty="0" smtClean="0">
                <a:latin typeface="Century Gothic"/>
                <a:ea typeface="HG丸ｺﾞｼｯｸM-PRO"/>
                <a:cs typeface="Century Gothic"/>
              </a:rPr>
              <a:t>Quantum </a:t>
            </a:r>
            <a:r>
              <a:rPr lang="en-US" altLang="ja-JP" sz="4800" dirty="0" err="1" smtClean="0">
                <a:latin typeface="Century Gothic"/>
                <a:ea typeface="HG丸ｺﾞｼｯｸM-PRO"/>
                <a:cs typeface="Century Gothic"/>
              </a:rPr>
              <a:t>Chromodynamics</a:t>
            </a:r>
            <a:endParaRPr lang="en-US" altLang="ja-JP" sz="4800" dirty="0">
              <a:latin typeface="Century Gothic"/>
              <a:ea typeface="HG丸ｺﾞｼｯｸM-PRO"/>
              <a:cs typeface="Century Gothic"/>
            </a:endParaRPr>
          </a:p>
          <a:p>
            <a:pPr algn="ctr"/>
            <a:r>
              <a:rPr lang="en-US" altLang="ja-JP" sz="3200" dirty="0" smtClean="0">
                <a:latin typeface="Century Gothic"/>
                <a:ea typeface="HG丸ｺﾞｼｯｸM-PRO"/>
                <a:cs typeface="Century Gothic"/>
              </a:rPr>
              <a:t>(QCD)</a:t>
            </a:r>
            <a:endParaRPr lang="ja-JP" altLang="en-US" sz="3200" dirty="0">
              <a:latin typeface="Century Gothic"/>
              <a:ea typeface="HG丸ｺﾞｼｯｸM-PRO"/>
              <a:cs typeface="Century Gothic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220" y="3076044"/>
            <a:ext cx="8202806" cy="983213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3375417" y="4059257"/>
            <a:ext cx="3051620" cy="8207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2000" dirty="0" err="1" smtClean="0">
                <a:latin typeface="Century Gothic"/>
                <a:ea typeface="HG丸ｺﾞｼｯｸM-PRO"/>
                <a:cs typeface="Century Gothic"/>
              </a:rPr>
              <a:t>ψ</a:t>
            </a:r>
            <a:r>
              <a:rPr lang="en-US" altLang="ja-JP" sz="2000" baseline="-25000" dirty="0" err="1" smtClean="0">
                <a:latin typeface="Century Gothic"/>
                <a:ea typeface="HG丸ｺﾞｼｯｸM-PRO"/>
                <a:cs typeface="Century Gothic"/>
              </a:rPr>
              <a:t>f</a:t>
            </a:r>
            <a:r>
              <a:rPr lang="en-US" altLang="ja-JP" sz="2000" dirty="0" smtClean="0">
                <a:latin typeface="Century Gothic"/>
                <a:ea typeface="HG丸ｺﾞｼｯｸM-PRO"/>
                <a:cs typeface="Century Gothic"/>
              </a:rPr>
              <a:t>:</a:t>
            </a:r>
            <a:r>
              <a:rPr lang="ja-JP" altLang="en-US" sz="2000" dirty="0" smtClean="0"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en-US" altLang="ja-JP" sz="2000" dirty="0" smtClean="0">
                <a:latin typeface="Century Gothic"/>
                <a:ea typeface="HG丸ｺﾞｼｯｸM-PRO"/>
                <a:cs typeface="Century Gothic"/>
              </a:rPr>
              <a:t>quark field (flavor f)</a:t>
            </a:r>
          </a:p>
          <a:p>
            <a:pPr>
              <a:lnSpc>
                <a:spcPct val="120000"/>
              </a:lnSpc>
            </a:pPr>
            <a:r>
              <a:rPr lang="en-US" altLang="ja-JP" sz="2000" dirty="0" err="1" smtClean="0">
                <a:latin typeface="Century Gothic"/>
                <a:ea typeface="HG丸ｺﾞｼｯｸM-PRO"/>
                <a:cs typeface="Century Gothic"/>
              </a:rPr>
              <a:t>A</a:t>
            </a:r>
            <a:r>
              <a:rPr lang="en-US" altLang="ja-JP" sz="2000" baseline="-25000" dirty="0" err="1" smtClean="0">
                <a:latin typeface="Century Gothic"/>
                <a:ea typeface="HG丸ｺﾞｼｯｸM-PRO"/>
                <a:cs typeface="Century Gothic"/>
              </a:rPr>
              <a:t>μ</a:t>
            </a:r>
            <a:r>
              <a:rPr lang="en-US" altLang="ja-JP" sz="2000" dirty="0" smtClean="0">
                <a:latin typeface="Century Gothic"/>
                <a:ea typeface="HG丸ｺﾞｼｯｸM-PRO"/>
                <a:cs typeface="Century Gothic"/>
              </a:rPr>
              <a:t>(F): gluon field</a:t>
            </a:r>
            <a:endParaRPr lang="ja-JP" altLang="en-US" sz="2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599893" y="4211661"/>
            <a:ext cx="2060592" cy="602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1400" dirty="0" err="1" smtClean="0">
                <a:latin typeface="Century Gothic"/>
                <a:ea typeface="HG丸ｺﾞｼｯｸM-PRO"/>
                <a:cs typeface="Century Gothic"/>
              </a:rPr>
              <a:t>g</a:t>
            </a:r>
            <a:r>
              <a:rPr lang="en-US" altLang="ja-JP" sz="1400" baseline="-25000" dirty="0" err="1" smtClean="0">
                <a:latin typeface="Century Gothic"/>
                <a:ea typeface="HG丸ｺﾞｼｯｸM-PRO"/>
                <a:cs typeface="Century Gothic"/>
              </a:rPr>
              <a:t>s</a:t>
            </a:r>
            <a:r>
              <a:rPr lang="en-US" altLang="ja-JP" sz="1400" dirty="0" smtClean="0">
                <a:latin typeface="Century Gothic"/>
                <a:ea typeface="HG丸ｺﾞｼｯｸM-PRO"/>
                <a:cs typeface="Century Gothic"/>
              </a:rPr>
              <a:t>: coupling between</a:t>
            </a:r>
          </a:p>
          <a:p>
            <a:pPr>
              <a:lnSpc>
                <a:spcPct val="120000"/>
              </a:lnSpc>
            </a:pPr>
            <a:r>
              <a:rPr lang="en-US" altLang="ja-JP" sz="1400" dirty="0" smtClean="0">
                <a:latin typeface="Century Gothic"/>
                <a:ea typeface="HG丸ｺﾞｼｯｸM-PRO"/>
                <a:cs typeface="Century Gothic"/>
              </a:rPr>
              <a:t>     quarks and gluons</a:t>
            </a:r>
            <a:endParaRPr lang="ja-JP" altLang="en-US" sz="1400" dirty="0">
              <a:latin typeface="Century Gothic"/>
              <a:ea typeface="HG丸ｺﾞｼｯｸM-PRO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565110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152" y="1171744"/>
            <a:ext cx="5084619" cy="1067489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2087152" y="1149064"/>
            <a:ext cx="5084619" cy="1067489"/>
          </a:xfrm>
          <a:prstGeom prst="rect">
            <a:avLst/>
          </a:prstGeom>
          <a:noFill/>
          <a:ln w="381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9583" y="2694843"/>
            <a:ext cx="4872188" cy="416539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388562" y="2230497"/>
            <a:ext cx="83668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smtClean="0">
                <a:latin typeface="Century Gothic"/>
                <a:ea typeface="HG丸ｺﾞｼｯｸM-PRO"/>
                <a:cs typeface="Century Gothic"/>
              </a:rPr>
              <a:t>Summation over all the possible values of </a:t>
            </a:r>
            <a:r>
              <a:rPr lang="en-US" altLang="ja-JP" sz="1600" dirty="0" err="1" smtClean="0">
                <a:latin typeface="Century Gothic"/>
                <a:ea typeface="HG丸ｺﾞｼｯｸM-PRO"/>
                <a:cs typeface="Century Gothic"/>
              </a:rPr>
              <a:t>ψ</a:t>
            </a:r>
            <a:r>
              <a:rPr lang="en-US" altLang="ja-JP" sz="1600" baseline="-25000" dirty="0" err="1" smtClean="0">
                <a:latin typeface="Century Gothic"/>
                <a:ea typeface="HG丸ｺﾞｼｯｸM-PRO"/>
                <a:cs typeface="Century Gothic"/>
              </a:rPr>
              <a:t>f</a:t>
            </a:r>
            <a:r>
              <a:rPr lang="en-US" altLang="en-US" sz="1600" dirty="0" smtClean="0">
                <a:latin typeface="Century Gothic"/>
                <a:ea typeface="HG丸ｺﾞｼｯｸM-PRO"/>
                <a:cs typeface="Century Gothic"/>
              </a:rPr>
              <a:t> and </a:t>
            </a:r>
            <a:r>
              <a:rPr lang="en-US" altLang="en-US" sz="1600" dirty="0" err="1" smtClean="0">
                <a:latin typeface="Century Gothic"/>
                <a:ea typeface="HG丸ｺﾞｼｯｸM-PRO"/>
                <a:cs typeface="Century Gothic"/>
              </a:rPr>
              <a:t>A</a:t>
            </a:r>
            <a:r>
              <a:rPr lang="en-US" altLang="ja-JP" sz="1600" baseline="-25000" dirty="0" err="1" smtClean="0">
                <a:latin typeface="Century Gothic"/>
                <a:ea typeface="HG丸ｺﾞｼｯｸM-PRO"/>
                <a:cs typeface="Century Gothic"/>
              </a:rPr>
              <a:t>μ</a:t>
            </a:r>
            <a:r>
              <a:rPr lang="en-US" altLang="ja-JP" sz="1600" dirty="0" smtClean="0">
                <a:latin typeface="Century Gothic"/>
                <a:ea typeface="HG丸ｺﾞｼｯｸM-PRO"/>
                <a:cs typeface="Century Gothic"/>
              </a:rPr>
              <a:t> from initial to final states.</a:t>
            </a:r>
            <a:endParaRPr lang="ja-JP" altLang="en-US" sz="16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990061" y="1567586"/>
            <a:ext cx="335590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0" b="1" dirty="0" smtClean="0">
                <a:solidFill>
                  <a:srgbClr val="FF0000"/>
                </a:solidFill>
                <a:latin typeface="Century Gothic"/>
                <a:ea typeface="HG丸ｺﾞｼｯｸM-PRO"/>
                <a:cs typeface="Century Gothic"/>
              </a:rPr>
              <a:t>?</a:t>
            </a:r>
            <a:endParaRPr lang="ja-JP" altLang="en-US" sz="40000" b="1" dirty="0">
              <a:solidFill>
                <a:srgbClr val="FF0000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037976" y="638330"/>
            <a:ext cx="5068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 smtClean="0">
                <a:latin typeface="Century Gothic"/>
                <a:ea typeface="HG丸ｺﾞｼｯｸM-PRO"/>
                <a:cs typeface="Century Gothic"/>
              </a:rPr>
              <a:t>“</a:t>
            </a:r>
            <a:r>
              <a:rPr lang="en-US" altLang="ja-JP" sz="2000" dirty="0" smtClean="0">
                <a:latin typeface="Century Gothic"/>
                <a:ea typeface="HG丸ｺﾞｼｯｸM-PRO"/>
                <a:cs typeface="Century Gothic"/>
              </a:rPr>
              <a:t>Law of motion” of quarks and gluons</a:t>
            </a:r>
            <a:endParaRPr lang="ja-JP" altLang="en-US" sz="2000" dirty="0"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3" name="図形グループ 2"/>
          <p:cNvGrpSpPr/>
          <p:nvPr/>
        </p:nvGrpSpPr>
        <p:grpSpPr>
          <a:xfrm>
            <a:off x="5917165" y="3584739"/>
            <a:ext cx="2136520" cy="2136520"/>
            <a:chOff x="6943683" y="2516479"/>
            <a:chExt cx="2136520" cy="2136520"/>
          </a:xfrm>
        </p:grpSpPr>
        <p:sp>
          <p:nvSpPr>
            <p:cNvPr id="2" name="円/楕円 1"/>
            <p:cNvSpPr/>
            <p:nvPr/>
          </p:nvSpPr>
          <p:spPr>
            <a:xfrm>
              <a:off x="6943683" y="2516479"/>
              <a:ext cx="2136520" cy="2136520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1" name="図形グループ 10"/>
            <p:cNvGrpSpPr/>
            <p:nvPr/>
          </p:nvGrpSpPr>
          <p:grpSpPr>
            <a:xfrm>
              <a:off x="7265090" y="2659488"/>
              <a:ext cx="1455738" cy="1781206"/>
              <a:chOff x="7310450" y="2737468"/>
              <a:chExt cx="1455738" cy="1781206"/>
            </a:xfrm>
          </p:grpSpPr>
          <p:pic>
            <p:nvPicPr>
              <p:cNvPr id="13" name="図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7310450" y="2767825"/>
                <a:ext cx="969486" cy="969486"/>
              </a:xfrm>
              <a:prstGeom prst="rect">
                <a:avLst/>
              </a:prstGeom>
            </p:spPr>
          </p:pic>
          <p:pic>
            <p:nvPicPr>
              <p:cNvPr id="14" name="図 1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95193" y="2897544"/>
                <a:ext cx="969486" cy="969486"/>
              </a:xfrm>
              <a:prstGeom prst="rect">
                <a:avLst/>
              </a:prstGeom>
            </p:spPr>
          </p:pic>
          <p:pic>
            <p:nvPicPr>
              <p:cNvPr id="15" name="図 1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37435" y="3252568"/>
                <a:ext cx="969486" cy="969486"/>
              </a:xfrm>
              <a:prstGeom prst="rect">
                <a:avLst/>
              </a:prstGeom>
            </p:spPr>
          </p:pic>
          <p:sp>
            <p:nvSpPr>
              <p:cNvPr id="16" name="円/楕円 15"/>
              <p:cNvSpPr>
                <a:spLocks noChangeAspect="1"/>
              </p:cNvSpPr>
              <p:nvPr/>
            </p:nvSpPr>
            <p:spPr>
              <a:xfrm>
                <a:off x="7313321" y="2737468"/>
                <a:ext cx="1440000" cy="1440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  <a:alpha val="7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720000" h="7200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accent2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17" name="正方形/長方形 16"/>
              <p:cNvSpPr/>
              <p:nvPr/>
            </p:nvSpPr>
            <p:spPr>
              <a:xfrm>
                <a:off x="7353872" y="4241675"/>
                <a:ext cx="141231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sz="1200" dirty="0" smtClean="0">
                    <a:latin typeface="Century Gothic"/>
                    <a:ea typeface="HG丸ｺﾞｼｯｸM-PRO"/>
                    <a:cs typeface="Century Gothic"/>
                  </a:rPr>
                  <a:t>Confined quarks</a:t>
                </a:r>
                <a:endParaRPr lang="ja-JP" altLang="en-US" sz="12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</p:grpSp>
      </p:grpSp>
      <p:grpSp>
        <p:nvGrpSpPr>
          <p:cNvPr id="8" name="図形グループ 7"/>
          <p:cNvGrpSpPr/>
          <p:nvPr/>
        </p:nvGrpSpPr>
        <p:grpSpPr>
          <a:xfrm>
            <a:off x="1520359" y="3584739"/>
            <a:ext cx="2136520" cy="2136520"/>
            <a:chOff x="226579" y="4942739"/>
            <a:chExt cx="2136520" cy="2136520"/>
          </a:xfrm>
        </p:grpSpPr>
        <p:sp>
          <p:nvSpPr>
            <p:cNvPr id="24" name="円/楕円 23"/>
            <p:cNvSpPr/>
            <p:nvPr/>
          </p:nvSpPr>
          <p:spPr>
            <a:xfrm>
              <a:off x="226579" y="4942739"/>
              <a:ext cx="2136520" cy="2136520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8" name="図形グループ 17"/>
            <p:cNvGrpSpPr/>
            <p:nvPr/>
          </p:nvGrpSpPr>
          <p:grpSpPr>
            <a:xfrm>
              <a:off x="444979" y="5088993"/>
              <a:ext cx="1819346" cy="1724679"/>
              <a:chOff x="637759" y="5132953"/>
              <a:chExt cx="1819346" cy="1724679"/>
            </a:xfrm>
          </p:grpSpPr>
          <p:sp>
            <p:nvSpPr>
              <p:cNvPr id="19" name="正方形/長方形 18"/>
              <p:cNvSpPr/>
              <p:nvPr/>
            </p:nvSpPr>
            <p:spPr>
              <a:xfrm>
                <a:off x="946008" y="6580633"/>
                <a:ext cx="100820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sz="1200" dirty="0" smtClean="0">
                    <a:latin typeface="Century Gothic"/>
                    <a:ea typeface="HG丸ｺﾞｼｯｸM-PRO"/>
                    <a:cs typeface="Century Gothic"/>
                  </a:rPr>
                  <a:t>free quarks</a:t>
                </a:r>
                <a:endParaRPr lang="ja-JP" altLang="en-US" sz="12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pic>
            <p:nvPicPr>
              <p:cNvPr id="20" name="図 1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637759" y="5132953"/>
                <a:ext cx="969486" cy="969486"/>
              </a:xfrm>
              <a:prstGeom prst="rect">
                <a:avLst/>
              </a:prstGeom>
            </p:spPr>
          </p:pic>
          <p:pic>
            <p:nvPicPr>
              <p:cNvPr id="21" name="図 2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87619" y="5285353"/>
                <a:ext cx="969486" cy="969486"/>
              </a:xfrm>
              <a:prstGeom prst="rect">
                <a:avLst/>
              </a:prstGeom>
            </p:spPr>
          </p:pic>
          <p:pic>
            <p:nvPicPr>
              <p:cNvPr id="22" name="図 2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9426" y="5770096"/>
                <a:ext cx="969486" cy="96948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47545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2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4" presetClass="emph" presetSubtype="0" fill="hold" grpId="1" nodeType="click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"/>
                            </p:stCondLst>
                            <p:childTnLst>
                              <p:par>
                                <p:cTn id="32" presetID="34" presetClass="emph" presetSubtype="0" fill="hold" grpId="2" nodeType="after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00"/>
                            </p:stCondLst>
                            <p:childTnLst>
                              <p:par>
                                <p:cTn id="39" presetID="34" presetClass="emph" presetSubtype="0" fill="hold" grpId="3" nodeType="after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3" grpId="2"/>
      <p:bldP spid="23" grpId="3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68213" y="1535609"/>
            <a:ext cx="771236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latin typeface="Century Gothic"/>
                <a:ea typeface="HG丸ｺﾞｼｯｸM-PRO"/>
                <a:cs typeface="Century Gothic"/>
              </a:rPr>
              <a:t>Answer: strong coupling in low energy</a:t>
            </a:r>
            <a:endParaRPr kumimoji="1" lang="ja-JP" altLang="en-US" sz="3200" dirty="0">
              <a:latin typeface="Century Gothic"/>
              <a:ea typeface="HG丸ｺﾞｼｯｸM-PRO"/>
              <a:cs typeface="Century Gothic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898" y="2167417"/>
            <a:ext cx="6017928" cy="4048424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873230" y="2305051"/>
            <a:ext cx="182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dirty="0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Break-down of</a:t>
            </a:r>
          </a:p>
          <a:p>
            <a:pPr algn="ctr"/>
            <a:r>
              <a:rPr kumimoji="1" lang="en-US" altLang="ja-JP" b="1" dirty="0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perturbation</a:t>
            </a:r>
            <a:endParaRPr kumimoji="1" lang="ja-JP" altLang="en-US" b="1" dirty="0">
              <a:solidFill>
                <a:schemeClr val="accent2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137786" y="4482169"/>
            <a:ext cx="2531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b="1" dirty="0" smtClean="0">
                <a:solidFill>
                  <a:schemeClr val="tx2"/>
                </a:solidFill>
                <a:latin typeface="Century Gothic"/>
                <a:ea typeface="HG丸ｺﾞｼｯｸM-PRO"/>
                <a:cs typeface="Century Gothic"/>
              </a:rPr>
              <a:t>Perturbation is applicable.</a:t>
            </a:r>
          </a:p>
          <a:p>
            <a:pPr algn="ctr"/>
            <a:r>
              <a:rPr kumimoji="1" lang="en-US" altLang="ja-JP" sz="1400" b="1" dirty="0" smtClean="0">
                <a:solidFill>
                  <a:schemeClr val="tx2"/>
                </a:solidFill>
                <a:latin typeface="Century Gothic"/>
                <a:ea typeface="HG丸ｺﾞｼｯｸM-PRO"/>
                <a:cs typeface="Century Gothic"/>
              </a:rPr>
              <a:t>(asymptotic freedom)</a:t>
            </a:r>
          </a:p>
        </p:txBody>
      </p:sp>
      <p:grpSp>
        <p:nvGrpSpPr>
          <p:cNvPr id="9" name="図形グループ 8"/>
          <p:cNvGrpSpPr/>
          <p:nvPr/>
        </p:nvGrpSpPr>
        <p:grpSpPr>
          <a:xfrm>
            <a:off x="-249479" y="2305051"/>
            <a:ext cx="3737466" cy="3999342"/>
            <a:chOff x="-249479" y="2305051"/>
            <a:chExt cx="3737466" cy="3999342"/>
          </a:xfrm>
        </p:grpSpPr>
        <p:grpSp>
          <p:nvGrpSpPr>
            <p:cNvPr id="10" name="図形グループ 9"/>
            <p:cNvGrpSpPr/>
            <p:nvPr/>
          </p:nvGrpSpPr>
          <p:grpSpPr>
            <a:xfrm>
              <a:off x="-249479" y="2305051"/>
              <a:ext cx="3732507" cy="3421217"/>
              <a:chOff x="-907410" y="2305051"/>
              <a:chExt cx="3259186" cy="3421217"/>
            </a:xfrm>
          </p:grpSpPr>
          <p:sp>
            <p:nvSpPr>
              <p:cNvPr id="18" name="正方形/長方形 17"/>
              <p:cNvSpPr/>
              <p:nvPr/>
            </p:nvSpPr>
            <p:spPr>
              <a:xfrm>
                <a:off x="-567998" y="2305051"/>
                <a:ext cx="2919774" cy="342121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19" name="テキスト ボックス 18"/>
              <p:cNvSpPr txBox="1"/>
              <p:nvPr/>
            </p:nvSpPr>
            <p:spPr>
              <a:xfrm>
                <a:off x="-907410" y="4674126"/>
                <a:ext cx="321944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3200" b="1" dirty="0" smtClean="0">
                    <a:latin typeface="Century Gothic"/>
                    <a:ea typeface="HG丸ｺﾞｼｯｸM-PRO"/>
                    <a:cs typeface="Century Gothic"/>
                  </a:rPr>
                  <a:t> Hadron Physics</a:t>
                </a:r>
              </a:p>
              <a:p>
                <a:pPr algn="ctr"/>
                <a:r>
                  <a:rPr lang="en-US" altLang="ja-JP" sz="1600" b="1" dirty="0" smtClean="0">
                    <a:latin typeface="Century Gothic"/>
                    <a:ea typeface="HG丸ｺﾞｼｯｸM-PRO"/>
                    <a:cs typeface="Century Gothic"/>
                  </a:rPr>
                  <a:t>(Quarks are NOT visible.)</a:t>
                </a:r>
                <a:endParaRPr kumimoji="1" lang="ja-JP" altLang="en-US" sz="1600" b="1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</p:grpSp>
        <p:cxnSp>
          <p:nvCxnSpPr>
            <p:cNvPr id="11" name="直線コネクタ 10"/>
            <p:cNvCxnSpPr/>
            <p:nvPr/>
          </p:nvCxnSpPr>
          <p:spPr>
            <a:xfrm>
              <a:off x="139224" y="5726271"/>
              <a:ext cx="33487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>
              <a:off x="1875702" y="5648707"/>
              <a:ext cx="0" cy="77561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>
              <a:off x="262693" y="5648710"/>
              <a:ext cx="0" cy="77561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テキスト ボックス 13"/>
            <p:cNvSpPr txBox="1"/>
            <p:nvPr/>
          </p:nvSpPr>
          <p:spPr>
            <a:xfrm>
              <a:off x="1681132" y="5686574"/>
              <a:ext cx="5501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 smtClean="0">
                  <a:solidFill>
                    <a:schemeClr val="accent2"/>
                  </a:solidFill>
                  <a:latin typeface="Century Gothic"/>
                  <a:ea typeface="HG丸ｺﾞｼｯｸM-PRO"/>
                  <a:cs typeface="Century Gothic"/>
                </a:rPr>
                <a:t>0.1</a:t>
              </a:r>
              <a:endParaRPr kumimoji="1" lang="ja-JP" altLang="en-US" sz="1600" b="1" dirty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66875" y="5744594"/>
              <a:ext cx="6560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 smtClean="0">
                  <a:solidFill>
                    <a:schemeClr val="accent2"/>
                  </a:solidFill>
                  <a:latin typeface="Century Gothic"/>
                  <a:ea typeface="HG丸ｺﾞｼｯｸM-PRO"/>
                  <a:cs typeface="Century Gothic"/>
                </a:rPr>
                <a:t>0.01</a:t>
              </a:r>
              <a:endParaRPr kumimoji="1" lang="ja-JP" altLang="en-US" sz="1600" b="1" dirty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1634349" y="5906602"/>
              <a:ext cx="14160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 smtClean="0">
                  <a:solidFill>
                    <a:schemeClr val="accent2"/>
                  </a:solidFill>
                  <a:latin typeface="Century Gothic"/>
                  <a:ea typeface="HG丸ｺﾞｼｯｸM-PRO"/>
                  <a:cs typeface="Century Gothic"/>
                </a:rPr>
                <a:t>(=100 MeV)</a:t>
              </a:r>
              <a:endParaRPr kumimoji="1" lang="ja-JP" altLang="en-US" sz="1600" b="1" dirty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83834" y="5965839"/>
              <a:ext cx="13205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 smtClean="0">
                  <a:solidFill>
                    <a:schemeClr val="accent2"/>
                  </a:solidFill>
                  <a:latin typeface="Century Gothic"/>
                  <a:ea typeface="HG丸ｺﾞｼｯｸM-PRO"/>
                  <a:cs typeface="Century Gothic"/>
                </a:rPr>
                <a:t>(=10 MeV)</a:t>
              </a:r>
              <a:endParaRPr kumimoji="1" lang="ja-JP" altLang="en-US" sz="1600" b="1" dirty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endParaRPr>
            </a:p>
          </p:txBody>
        </p:sp>
      </p:grpSp>
      <p:sp>
        <p:nvSpPr>
          <p:cNvPr id="20" name="テキスト ボックス 19"/>
          <p:cNvSpPr txBox="1"/>
          <p:nvPr/>
        </p:nvSpPr>
        <p:spPr>
          <a:xfrm>
            <a:off x="659650" y="721611"/>
            <a:ext cx="78247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000" dirty="0" smtClean="0">
                <a:latin typeface="Century Gothic"/>
                <a:ea typeface="HG丸ｺﾞｼｯｸM-PRO"/>
                <a:cs typeface="Century Gothic"/>
              </a:rPr>
              <a:t>Why is hadron physics difficult?</a:t>
            </a:r>
            <a:endParaRPr kumimoji="1" lang="ja-JP" altLang="en-US" sz="4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679153" y="4198947"/>
            <a:ext cx="2710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latin typeface="Century Gothic"/>
                <a:ea typeface="HG丸ｺﾞｼｯｸM-PRO"/>
                <a:cs typeface="Century Gothic"/>
              </a:rPr>
              <a:t>Quarks are “visible”.</a:t>
            </a:r>
          </a:p>
        </p:txBody>
      </p:sp>
      <p:grpSp>
        <p:nvGrpSpPr>
          <p:cNvPr id="22" name="図形グループ 21"/>
          <p:cNvGrpSpPr/>
          <p:nvPr/>
        </p:nvGrpSpPr>
        <p:grpSpPr>
          <a:xfrm>
            <a:off x="3817806" y="3626287"/>
            <a:ext cx="1819346" cy="1724679"/>
            <a:chOff x="637759" y="5132953"/>
            <a:chExt cx="1819346" cy="1724679"/>
          </a:xfrm>
        </p:grpSpPr>
        <p:sp>
          <p:nvSpPr>
            <p:cNvPr id="23" name="正方形/長方形 22"/>
            <p:cNvSpPr/>
            <p:nvPr/>
          </p:nvSpPr>
          <p:spPr>
            <a:xfrm>
              <a:off x="911685" y="6580633"/>
              <a:ext cx="100820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200" dirty="0" smtClean="0">
                  <a:latin typeface="Century Gothic"/>
                  <a:ea typeface="HG丸ｺﾞｼｯｸM-PRO"/>
                  <a:cs typeface="Century Gothic"/>
                </a:rPr>
                <a:t>free quarks</a:t>
              </a:r>
              <a:endParaRPr lang="ja-JP" altLang="en-US" sz="1200" dirty="0">
                <a:latin typeface="Century Gothic"/>
                <a:ea typeface="HG丸ｺﾞｼｯｸM-PRO"/>
                <a:cs typeface="Century Gothic"/>
              </a:endParaRPr>
            </a:p>
          </p:txBody>
        </p:sp>
        <p:pic>
          <p:nvPicPr>
            <p:cNvPr id="24" name="図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637759" y="5132953"/>
              <a:ext cx="969486" cy="969486"/>
            </a:xfrm>
            <a:prstGeom prst="rect">
              <a:avLst/>
            </a:prstGeom>
          </p:spPr>
        </p:pic>
        <p:pic>
          <p:nvPicPr>
            <p:cNvPr id="25" name="図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87619" y="5285353"/>
              <a:ext cx="969486" cy="969486"/>
            </a:xfrm>
            <a:prstGeom prst="rect">
              <a:avLst/>
            </a:prstGeom>
          </p:spPr>
        </p:pic>
        <p:pic>
          <p:nvPicPr>
            <p:cNvPr id="26" name="図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9426" y="5770096"/>
              <a:ext cx="969486" cy="969486"/>
            </a:xfrm>
            <a:prstGeom prst="rect">
              <a:avLst/>
            </a:prstGeom>
          </p:spPr>
        </p:pic>
      </p:grpSp>
      <p:grpSp>
        <p:nvGrpSpPr>
          <p:cNvPr id="27" name="図形グループ 26"/>
          <p:cNvGrpSpPr/>
          <p:nvPr/>
        </p:nvGrpSpPr>
        <p:grpSpPr>
          <a:xfrm>
            <a:off x="872388" y="2879837"/>
            <a:ext cx="1501527" cy="1781206"/>
            <a:chOff x="7263152" y="2737468"/>
            <a:chExt cx="1501527" cy="1781206"/>
          </a:xfrm>
        </p:grpSpPr>
        <p:pic>
          <p:nvPicPr>
            <p:cNvPr id="28" name="図 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310450" y="2767825"/>
              <a:ext cx="969486" cy="969486"/>
            </a:xfrm>
            <a:prstGeom prst="rect">
              <a:avLst/>
            </a:prstGeom>
          </p:spPr>
        </p:pic>
        <p:pic>
          <p:nvPicPr>
            <p:cNvPr id="29" name="図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95193" y="2897544"/>
              <a:ext cx="969486" cy="969486"/>
            </a:xfrm>
            <a:prstGeom prst="rect">
              <a:avLst/>
            </a:prstGeom>
          </p:spPr>
        </p:pic>
        <p:pic>
          <p:nvPicPr>
            <p:cNvPr id="30" name="図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37435" y="3252568"/>
              <a:ext cx="969486" cy="969486"/>
            </a:xfrm>
            <a:prstGeom prst="rect">
              <a:avLst/>
            </a:prstGeom>
          </p:spPr>
        </p:pic>
        <p:sp>
          <p:nvSpPr>
            <p:cNvPr id="31" name="円/楕円 30"/>
            <p:cNvSpPr>
              <a:spLocks noChangeAspect="1"/>
            </p:cNvSpPr>
            <p:nvPr/>
          </p:nvSpPr>
          <p:spPr>
            <a:xfrm>
              <a:off x="7313321" y="2737468"/>
              <a:ext cx="1440000" cy="1440000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720000" h="7200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7263152" y="4241675"/>
              <a:ext cx="141231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200" dirty="0" smtClean="0">
                  <a:latin typeface="Century Gothic"/>
                  <a:ea typeface="HG丸ｺﾞｼｯｸM-PRO"/>
                  <a:cs typeface="Century Gothic"/>
                </a:rPr>
                <a:t>Confined quarks</a:t>
              </a:r>
              <a:endParaRPr lang="ja-JP" altLang="en-US" sz="120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sp>
        <p:nvSpPr>
          <p:cNvPr id="33" name="テキスト ボックス 32"/>
          <p:cNvSpPr txBox="1"/>
          <p:nvPr/>
        </p:nvSpPr>
        <p:spPr>
          <a:xfrm>
            <a:off x="147277" y="6008507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>
                <a:latin typeface="Century Gothic"/>
                <a:ea typeface="HG丸ｺﾞｼｯｸM-PRO"/>
                <a:cs typeface="Century Gothic"/>
              </a:rPr>
              <a:t>Non-</a:t>
            </a:r>
            <a:r>
              <a:rPr kumimoji="1" lang="en-US" altLang="ja-JP" sz="3200" dirty="0" err="1" smtClean="0">
                <a:latin typeface="Century Gothic"/>
                <a:ea typeface="HG丸ｺﾞｼｯｸM-PRO"/>
                <a:cs typeface="Century Gothic"/>
              </a:rPr>
              <a:t>perturative</a:t>
            </a:r>
            <a:r>
              <a:rPr kumimoji="1" lang="en-US" altLang="ja-JP" sz="3200" dirty="0" smtClean="0">
                <a:latin typeface="Century Gothic"/>
                <a:ea typeface="HG丸ｺﾞｼｯｸM-PRO"/>
                <a:cs typeface="Century Gothic"/>
              </a:rPr>
              <a:t> effects in low energy.</a:t>
            </a:r>
            <a:endParaRPr kumimoji="1" lang="ja-JP" altLang="en-US" sz="32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995773" y="6348752"/>
            <a:ext cx="715245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>
                <a:solidFill>
                  <a:srgbClr val="C0504D"/>
                </a:solidFill>
                <a:latin typeface="Century Gothic"/>
                <a:ea typeface="HG丸ｺﾞｼｯｸM-PRO"/>
                <a:cs typeface="Century Gothic"/>
              </a:rPr>
              <a:t>Origin of a variety of matter states?</a:t>
            </a:r>
            <a:endParaRPr kumimoji="1" lang="ja-JP" altLang="en-US" sz="3200" dirty="0">
              <a:solidFill>
                <a:srgbClr val="C0504D"/>
              </a:solidFill>
              <a:latin typeface="Century Gothic"/>
              <a:ea typeface="HG丸ｺﾞｼｯｸM-PRO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499706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21" grpId="0"/>
      <p:bldP spid="33" grpId="0"/>
      <p:bldP spid="33" grpId="1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8560" y="366268"/>
            <a:ext cx="89269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dirty="0" smtClean="0">
                <a:latin typeface="Century Gothic"/>
                <a:ea typeface="HG丸ｺﾞｼｯｸM-PRO"/>
                <a:cs typeface="Century Gothic"/>
              </a:rPr>
              <a:t>Fundamental </a:t>
            </a:r>
            <a:r>
              <a:rPr kumimoji="1" lang="en-US" altLang="ja-JP" sz="5400" dirty="0" smtClean="0">
                <a:latin typeface="Century Gothic"/>
                <a:ea typeface="HG丸ｺﾞｼｯｸM-PRO"/>
                <a:cs typeface="Century Gothic"/>
              </a:rPr>
              <a:t>4</a:t>
            </a:r>
            <a:r>
              <a:rPr kumimoji="1" lang="en-US" altLang="ja-JP" sz="3200" dirty="0" smtClean="0">
                <a:latin typeface="Century Gothic"/>
                <a:ea typeface="HG丸ｺﾞｼｯｸM-PRO"/>
                <a:cs typeface="Century Gothic"/>
              </a:rPr>
              <a:t> Questions in Hadron Physics</a:t>
            </a:r>
            <a:endParaRPr kumimoji="1" lang="ja-JP" altLang="en-US" sz="3200" dirty="0"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3" name="図形グループ 2"/>
          <p:cNvGrpSpPr/>
          <p:nvPr/>
        </p:nvGrpSpPr>
        <p:grpSpPr>
          <a:xfrm>
            <a:off x="289666" y="1214244"/>
            <a:ext cx="4189028" cy="2640156"/>
            <a:chOff x="289666" y="1214244"/>
            <a:chExt cx="4189028" cy="2640156"/>
          </a:xfrm>
        </p:grpSpPr>
        <p:sp>
          <p:nvSpPr>
            <p:cNvPr id="12" name="角丸四角形 11"/>
            <p:cNvSpPr/>
            <p:nvPr/>
          </p:nvSpPr>
          <p:spPr>
            <a:xfrm>
              <a:off x="289666" y="1214244"/>
              <a:ext cx="4189028" cy="2640156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cs typeface="Century Gothic"/>
              </a:endParaRPr>
            </a:p>
          </p:txBody>
        </p:sp>
        <p:grpSp>
          <p:nvGrpSpPr>
            <p:cNvPr id="6" name="図形グループ 5"/>
            <p:cNvGrpSpPr/>
            <p:nvPr/>
          </p:nvGrpSpPr>
          <p:grpSpPr>
            <a:xfrm>
              <a:off x="1741386" y="1852491"/>
              <a:ext cx="1468104" cy="1781206"/>
              <a:chOff x="7296575" y="2737468"/>
              <a:chExt cx="1468104" cy="1781206"/>
            </a:xfrm>
          </p:grpSpPr>
          <p:pic>
            <p:nvPicPr>
              <p:cNvPr id="7" name="図 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7310450" y="2767825"/>
                <a:ext cx="969486" cy="969486"/>
              </a:xfrm>
              <a:prstGeom prst="rect">
                <a:avLst/>
              </a:prstGeom>
            </p:spPr>
          </p:pic>
          <p:pic>
            <p:nvPicPr>
              <p:cNvPr id="8" name="図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95193" y="2897544"/>
                <a:ext cx="969486" cy="969486"/>
              </a:xfrm>
              <a:prstGeom prst="rect">
                <a:avLst/>
              </a:prstGeom>
            </p:spPr>
          </p:pic>
          <p:pic>
            <p:nvPicPr>
              <p:cNvPr id="9" name="図 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437435" y="3252568"/>
                <a:ext cx="969486" cy="969486"/>
              </a:xfrm>
              <a:prstGeom prst="rect">
                <a:avLst/>
              </a:prstGeom>
            </p:spPr>
          </p:pic>
          <p:sp>
            <p:nvSpPr>
              <p:cNvPr id="10" name="円/楕円 9"/>
              <p:cNvSpPr>
                <a:spLocks noChangeAspect="1"/>
              </p:cNvSpPr>
              <p:nvPr/>
            </p:nvSpPr>
            <p:spPr>
              <a:xfrm>
                <a:off x="7313321" y="2737468"/>
                <a:ext cx="1440000" cy="1440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  <a:alpha val="7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720000" h="7200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accent2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7296575" y="4241675"/>
                <a:ext cx="141231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sz="1200" dirty="0" smtClean="0">
                    <a:latin typeface="Century Gothic"/>
                    <a:ea typeface="HG丸ｺﾞｼｯｸM-PRO"/>
                    <a:cs typeface="Century Gothic"/>
                  </a:rPr>
                  <a:t>Confined quarks</a:t>
                </a:r>
                <a:endParaRPr lang="ja-JP" altLang="en-US" sz="12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</p:grpSp>
        <p:sp>
          <p:nvSpPr>
            <p:cNvPr id="42" name="テキスト ボックス 41"/>
            <p:cNvSpPr txBox="1"/>
            <p:nvPr/>
          </p:nvSpPr>
          <p:spPr>
            <a:xfrm>
              <a:off x="497489" y="1268778"/>
              <a:ext cx="37627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dirty="0" smtClean="0">
                  <a:latin typeface="Century Gothic"/>
                  <a:ea typeface="HG丸ｺﾞｼｯｸM-PRO"/>
                  <a:cs typeface="Century Gothic"/>
                </a:rPr>
                <a:t>① Why</a:t>
              </a:r>
              <a:r>
                <a:rPr kumimoji="1" lang="ja-JP" altLang="en-US" sz="2000" dirty="0" smtClean="0">
                  <a:latin typeface="Century Gothic"/>
                  <a:ea typeface="HG丸ｺﾞｼｯｸM-PRO"/>
                  <a:cs typeface="Century Gothic"/>
                </a:rPr>
                <a:t> </a:t>
              </a:r>
              <a:r>
                <a:rPr kumimoji="1" lang="en-US" altLang="ja-JP" sz="2000" dirty="0" smtClean="0">
                  <a:latin typeface="Century Gothic"/>
                  <a:ea typeface="HG丸ｺﾞｼｯｸM-PRO"/>
                  <a:cs typeface="Century Gothic"/>
                </a:rPr>
                <a:t>are</a:t>
              </a:r>
              <a:r>
                <a:rPr kumimoji="1" lang="ja-JP" altLang="en-US" sz="2000" dirty="0" smtClean="0">
                  <a:latin typeface="Century Gothic"/>
                  <a:ea typeface="HG丸ｺﾞｼｯｸM-PRO"/>
                  <a:cs typeface="Century Gothic"/>
                </a:rPr>
                <a:t> </a:t>
              </a:r>
              <a:r>
                <a:rPr lang="ja-JP" altLang="ja-JP" sz="2000" dirty="0" smtClean="0">
                  <a:latin typeface="Century Gothic"/>
                  <a:ea typeface="HG丸ｺﾞｼｯｸM-PRO"/>
                  <a:cs typeface="Century Gothic"/>
                </a:rPr>
                <a:t>q</a:t>
              </a:r>
              <a:r>
                <a:rPr lang="en-US" altLang="ja-JP" sz="2000" dirty="0" err="1" smtClean="0">
                  <a:latin typeface="Century Gothic"/>
                  <a:ea typeface="HG丸ｺﾞｼｯｸM-PRO"/>
                  <a:cs typeface="Century Gothic"/>
                </a:rPr>
                <a:t>uarks</a:t>
              </a:r>
              <a:r>
                <a:rPr lang="ja-JP" altLang="en-US" sz="2000" dirty="0" smtClean="0">
                  <a:latin typeface="Century Gothic"/>
                  <a:ea typeface="HG丸ｺﾞｼｯｸM-PRO"/>
                  <a:cs typeface="Century Gothic"/>
                </a:rPr>
                <a:t> </a:t>
              </a:r>
              <a:r>
                <a:rPr lang="en-US" altLang="ja-JP" sz="2000" dirty="0" smtClean="0">
                  <a:latin typeface="Century Gothic"/>
                  <a:ea typeface="HG丸ｺﾞｼｯｸM-PRO"/>
                  <a:cs typeface="Century Gothic"/>
                </a:rPr>
                <a:t>confined?</a:t>
              </a:r>
              <a:endParaRPr kumimoji="1" lang="ja-JP" altLang="en-US" sz="200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grpSp>
        <p:nvGrpSpPr>
          <p:cNvPr id="21" name="図形グループ 20"/>
          <p:cNvGrpSpPr/>
          <p:nvPr/>
        </p:nvGrpSpPr>
        <p:grpSpPr>
          <a:xfrm>
            <a:off x="4675657" y="1214244"/>
            <a:ext cx="4189028" cy="2640156"/>
            <a:chOff x="4675657" y="1214244"/>
            <a:chExt cx="4189028" cy="2640156"/>
          </a:xfrm>
        </p:grpSpPr>
        <p:sp>
          <p:nvSpPr>
            <p:cNvPr id="15" name="角丸四角形 14"/>
            <p:cNvSpPr/>
            <p:nvPr/>
          </p:nvSpPr>
          <p:spPr>
            <a:xfrm>
              <a:off x="4675657" y="1214244"/>
              <a:ext cx="4189028" cy="2640156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cs typeface="Century Gothic"/>
              </a:endParaRPr>
            </a:p>
          </p:txBody>
        </p:sp>
        <p:sp>
          <p:nvSpPr>
            <p:cNvPr id="27" name="フリーフォーム 26"/>
            <p:cNvSpPr/>
            <p:nvPr/>
          </p:nvSpPr>
          <p:spPr>
            <a:xfrm rot="20476275">
              <a:off x="6418343" y="2423950"/>
              <a:ext cx="895529" cy="365498"/>
            </a:xfrm>
            <a:custGeom>
              <a:avLst/>
              <a:gdLst>
                <a:gd name="connsiteX0" fmla="*/ 0 w 5038530"/>
                <a:gd name="connsiteY0" fmla="*/ 720530 h 720530"/>
                <a:gd name="connsiteX1" fmla="*/ 720530 w 5038530"/>
                <a:gd name="connsiteY1" fmla="*/ 0 h 720530"/>
                <a:gd name="connsiteX2" fmla="*/ 1435877 w 5038530"/>
                <a:gd name="connsiteY2" fmla="*/ 715346 h 720530"/>
                <a:gd name="connsiteX3" fmla="*/ 2161591 w 5038530"/>
                <a:gd name="connsiteY3" fmla="*/ 0 h 720530"/>
                <a:gd name="connsiteX4" fmla="*/ 2876938 w 5038530"/>
                <a:gd name="connsiteY4" fmla="*/ 715346 h 720530"/>
                <a:gd name="connsiteX5" fmla="*/ 3602653 w 5038530"/>
                <a:gd name="connsiteY5" fmla="*/ 5183 h 720530"/>
                <a:gd name="connsiteX6" fmla="*/ 4323183 w 5038530"/>
                <a:gd name="connsiteY6" fmla="*/ 715346 h 720530"/>
                <a:gd name="connsiteX7" fmla="*/ 5038530 w 5038530"/>
                <a:gd name="connsiteY7" fmla="*/ 0 h 72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38530" h="720530">
                  <a:moveTo>
                    <a:pt x="0" y="720530"/>
                  </a:moveTo>
                  <a:cubicBezTo>
                    <a:pt x="240608" y="360697"/>
                    <a:pt x="481217" y="864"/>
                    <a:pt x="720530" y="0"/>
                  </a:cubicBezTo>
                  <a:cubicBezTo>
                    <a:pt x="959843" y="-864"/>
                    <a:pt x="1195700" y="715346"/>
                    <a:pt x="1435877" y="715346"/>
                  </a:cubicBezTo>
                  <a:cubicBezTo>
                    <a:pt x="1676054" y="715346"/>
                    <a:pt x="1921414" y="0"/>
                    <a:pt x="2161591" y="0"/>
                  </a:cubicBezTo>
                  <a:cubicBezTo>
                    <a:pt x="2401768" y="0"/>
                    <a:pt x="2636761" y="714482"/>
                    <a:pt x="2876938" y="715346"/>
                  </a:cubicBezTo>
                  <a:cubicBezTo>
                    <a:pt x="3117115" y="716210"/>
                    <a:pt x="3361612" y="5183"/>
                    <a:pt x="3602653" y="5183"/>
                  </a:cubicBezTo>
                  <a:cubicBezTo>
                    <a:pt x="3843694" y="5183"/>
                    <a:pt x="4083870" y="716210"/>
                    <a:pt x="4323183" y="715346"/>
                  </a:cubicBezTo>
                  <a:cubicBezTo>
                    <a:pt x="4562496" y="714482"/>
                    <a:pt x="5038530" y="0"/>
                    <a:pt x="5038530" y="0"/>
                  </a:cubicBezTo>
                </a:path>
              </a:pathLst>
            </a:custGeom>
            <a:ln w="76200" cmpd="sng">
              <a:solidFill>
                <a:srgbClr val="C0504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cs typeface="Century Gothic"/>
              </a:endParaRPr>
            </a:p>
          </p:txBody>
        </p:sp>
        <p:grpSp>
          <p:nvGrpSpPr>
            <p:cNvPr id="16" name="図形グループ 15"/>
            <p:cNvGrpSpPr/>
            <p:nvPr/>
          </p:nvGrpSpPr>
          <p:grpSpPr>
            <a:xfrm>
              <a:off x="7200049" y="1712350"/>
              <a:ext cx="1454229" cy="1484586"/>
              <a:chOff x="7310450" y="2737468"/>
              <a:chExt cx="1454229" cy="1484586"/>
            </a:xfrm>
          </p:grpSpPr>
          <p:pic>
            <p:nvPicPr>
              <p:cNvPr id="17" name="図 1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7310450" y="2767825"/>
                <a:ext cx="969486" cy="969486"/>
              </a:xfrm>
              <a:prstGeom prst="rect">
                <a:avLst/>
              </a:prstGeom>
            </p:spPr>
          </p:pic>
          <p:pic>
            <p:nvPicPr>
              <p:cNvPr id="18" name="図 1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95193" y="2897544"/>
                <a:ext cx="969486" cy="969486"/>
              </a:xfrm>
              <a:prstGeom prst="rect">
                <a:avLst/>
              </a:prstGeom>
            </p:spPr>
          </p:pic>
          <p:pic>
            <p:nvPicPr>
              <p:cNvPr id="19" name="図 1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437435" y="3252568"/>
                <a:ext cx="969486" cy="969486"/>
              </a:xfrm>
              <a:prstGeom prst="rect">
                <a:avLst/>
              </a:prstGeom>
            </p:spPr>
          </p:pic>
          <p:sp>
            <p:nvSpPr>
              <p:cNvPr id="20" name="円/楕円 19"/>
              <p:cNvSpPr>
                <a:spLocks noChangeAspect="1"/>
              </p:cNvSpPr>
              <p:nvPr/>
            </p:nvSpPr>
            <p:spPr>
              <a:xfrm>
                <a:off x="7313321" y="2737468"/>
                <a:ext cx="1440000" cy="1440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  <a:alpha val="7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720000" h="7200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accent2"/>
                  </a:solidFill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22" name="図形グループ 21"/>
            <p:cNvGrpSpPr/>
            <p:nvPr/>
          </p:nvGrpSpPr>
          <p:grpSpPr>
            <a:xfrm>
              <a:off x="5033280" y="2199161"/>
              <a:ext cx="1454229" cy="1484586"/>
              <a:chOff x="7310450" y="2737468"/>
              <a:chExt cx="1454229" cy="1484586"/>
            </a:xfrm>
          </p:grpSpPr>
          <p:pic>
            <p:nvPicPr>
              <p:cNvPr id="23" name="図 2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7310450" y="2767825"/>
                <a:ext cx="969486" cy="969486"/>
              </a:xfrm>
              <a:prstGeom prst="rect">
                <a:avLst/>
              </a:prstGeom>
            </p:spPr>
          </p:pic>
          <p:pic>
            <p:nvPicPr>
              <p:cNvPr id="24" name="図 2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95193" y="2897544"/>
                <a:ext cx="969486" cy="969486"/>
              </a:xfrm>
              <a:prstGeom prst="rect">
                <a:avLst/>
              </a:prstGeom>
            </p:spPr>
          </p:pic>
          <p:pic>
            <p:nvPicPr>
              <p:cNvPr id="25" name="図 2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437435" y="3252568"/>
                <a:ext cx="969486" cy="969486"/>
              </a:xfrm>
              <a:prstGeom prst="rect">
                <a:avLst/>
              </a:prstGeom>
            </p:spPr>
          </p:pic>
          <p:sp>
            <p:nvSpPr>
              <p:cNvPr id="26" name="円/楕円 25"/>
              <p:cNvSpPr>
                <a:spLocks noChangeAspect="1"/>
              </p:cNvSpPr>
              <p:nvPr/>
            </p:nvSpPr>
            <p:spPr>
              <a:xfrm>
                <a:off x="7313321" y="2737468"/>
                <a:ext cx="1440000" cy="1440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  <a:alpha val="7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720000" h="7200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accent2"/>
                  </a:solidFill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43" name="テキスト ボックス 42"/>
            <p:cNvSpPr txBox="1"/>
            <p:nvPr/>
          </p:nvSpPr>
          <p:spPr>
            <a:xfrm>
              <a:off x="4784784" y="1270101"/>
              <a:ext cx="39938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dirty="0" smtClean="0">
                  <a:latin typeface="Century Gothic"/>
                  <a:ea typeface="HG丸ｺﾞｼｯｸM-PRO"/>
                  <a:cs typeface="Century Gothic"/>
                </a:rPr>
                <a:t>② What is hadron interaction?</a:t>
              </a:r>
              <a:endParaRPr kumimoji="1" lang="ja-JP" altLang="en-US" sz="2000" dirty="0"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45" name="正方形/長方形 44"/>
            <p:cNvSpPr/>
            <p:nvPr/>
          </p:nvSpPr>
          <p:spPr>
            <a:xfrm>
              <a:off x="6201046" y="3534107"/>
              <a:ext cx="121033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200" dirty="0" smtClean="0">
                  <a:latin typeface="Century Gothic"/>
                  <a:ea typeface="HG丸ｺﾞｼｯｸM-PRO"/>
                  <a:cs typeface="Century Gothic"/>
                </a:rPr>
                <a:t>Nuclear force</a:t>
              </a:r>
              <a:endParaRPr lang="ja-JP" altLang="en-US" sz="120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grpSp>
        <p:nvGrpSpPr>
          <p:cNvPr id="31" name="図形グループ 30"/>
          <p:cNvGrpSpPr/>
          <p:nvPr/>
        </p:nvGrpSpPr>
        <p:grpSpPr>
          <a:xfrm>
            <a:off x="4675657" y="4035017"/>
            <a:ext cx="4189028" cy="2640156"/>
            <a:chOff x="4675657" y="4035017"/>
            <a:chExt cx="4189028" cy="2640156"/>
          </a:xfrm>
        </p:grpSpPr>
        <p:sp>
          <p:nvSpPr>
            <p:cNvPr id="13" name="角丸四角形 12"/>
            <p:cNvSpPr/>
            <p:nvPr/>
          </p:nvSpPr>
          <p:spPr>
            <a:xfrm>
              <a:off x="4675657" y="4035017"/>
              <a:ext cx="4189028" cy="2640156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cs typeface="Century Gothic"/>
              </a:endParaRPr>
            </a:p>
          </p:txBody>
        </p:sp>
        <p:pic>
          <p:nvPicPr>
            <p:cNvPr id="32" name="図 3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9BBC59"/>
                </a:clrFrom>
                <a:clrTo>
                  <a:srgbClr val="9BBC59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15970" y="4490725"/>
              <a:ext cx="3143159" cy="2143634"/>
            </a:xfrm>
            <a:prstGeom prst="rect">
              <a:avLst/>
            </a:prstGeom>
          </p:spPr>
        </p:pic>
        <p:pic>
          <p:nvPicPr>
            <p:cNvPr id="33" name="図 3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6605231" y="4360962"/>
              <a:ext cx="659695" cy="659695"/>
            </a:xfrm>
            <a:prstGeom prst="rect">
              <a:avLst/>
            </a:prstGeom>
          </p:spPr>
        </p:pic>
        <p:pic>
          <p:nvPicPr>
            <p:cNvPr id="34" name="図 3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49888" y="4360962"/>
              <a:ext cx="659695" cy="659695"/>
            </a:xfrm>
            <a:prstGeom prst="rect">
              <a:avLst/>
            </a:prstGeom>
          </p:spPr>
        </p:pic>
        <p:pic>
          <p:nvPicPr>
            <p:cNvPr id="35" name="図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57661" y="4662240"/>
              <a:ext cx="659695" cy="659695"/>
            </a:xfrm>
            <a:prstGeom prst="rect">
              <a:avLst/>
            </a:prstGeom>
          </p:spPr>
        </p:pic>
        <p:grpSp>
          <p:nvGrpSpPr>
            <p:cNvPr id="36" name="図形グループ 35"/>
            <p:cNvGrpSpPr/>
            <p:nvPr/>
          </p:nvGrpSpPr>
          <p:grpSpPr>
            <a:xfrm>
              <a:off x="6196412" y="5735878"/>
              <a:ext cx="892227" cy="910852"/>
              <a:chOff x="7310450" y="2737468"/>
              <a:chExt cx="1454229" cy="1484586"/>
            </a:xfrm>
          </p:grpSpPr>
          <p:pic>
            <p:nvPicPr>
              <p:cNvPr id="37" name="図 3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7310450" y="2767825"/>
                <a:ext cx="969486" cy="969486"/>
              </a:xfrm>
              <a:prstGeom prst="rect">
                <a:avLst/>
              </a:prstGeom>
            </p:spPr>
          </p:pic>
          <p:pic>
            <p:nvPicPr>
              <p:cNvPr id="38" name="図 3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95193" y="2897544"/>
                <a:ext cx="969486" cy="969486"/>
              </a:xfrm>
              <a:prstGeom prst="rect">
                <a:avLst/>
              </a:prstGeom>
            </p:spPr>
          </p:pic>
          <p:pic>
            <p:nvPicPr>
              <p:cNvPr id="39" name="図 3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437435" y="3252568"/>
                <a:ext cx="969486" cy="969486"/>
              </a:xfrm>
              <a:prstGeom prst="rect">
                <a:avLst/>
              </a:prstGeom>
            </p:spPr>
          </p:pic>
          <p:sp>
            <p:nvSpPr>
              <p:cNvPr id="40" name="円/楕円 39"/>
              <p:cNvSpPr>
                <a:spLocks noChangeAspect="1"/>
              </p:cNvSpPr>
              <p:nvPr/>
            </p:nvSpPr>
            <p:spPr>
              <a:xfrm>
                <a:off x="7313321" y="2737468"/>
                <a:ext cx="1440000" cy="1440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  <a:alpha val="7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720000" h="7200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accent2"/>
                  </a:solidFill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47" name="テキスト ボックス 46"/>
            <p:cNvSpPr txBox="1"/>
            <p:nvPr/>
          </p:nvSpPr>
          <p:spPr>
            <a:xfrm>
              <a:off x="5029103" y="4035017"/>
              <a:ext cx="35329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 smtClean="0">
                  <a:latin typeface="Century Gothic"/>
                  <a:ea typeface="HG丸ｺﾞｼｯｸM-PRO"/>
                  <a:cs typeface="Century Gothic"/>
                </a:rPr>
                <a:t>④</a:t>
              </a:r>
              <a:r>
                <a:rPr kumimoji="1" lang="en-US" altLang="ja-JP" sz="2000" dirty="0" smtClean="0">
                  <a:latin typeface="Century Gothic"/>
                  <a:ea typeface="HG丸ｺﾞｼｯｸM-PRO"/>
                  <a:cs typeface="Century Gothic"/>
                </a:rPr>
                <a:t> What is phase diagram?</a:t>
              </a:r>
              <a:endParaRPr kumimoji="1" lang="ja-JP" altLang="en-US" sz="200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grpSp>
        <p:nvGrpSpPr>
          <p:cNvPr id="44" name="図形グループ 43"/>
          <p:cNvGrpSpPr/>
          <p:nvPr/>
        </p:nvGrpSpPr>
        <p:grpSpPr>
          <a:xfrm>
            <a:off x="229651" y="3694861"/>
            <a:ext cx="4448917" cy="3196559"/>
            <a:chOff x="229651" y="3694861"/>
            <a:chExt cx="4448917" cy="3196559"/>
          </a:xfrm>
        </p:grpSpPr>
        <p:grpSp>
          <p:nvGrpSpPr>
            <p:cNvPr id="2" name="図形グループ 1"/>
            <p:cNvGrpSpPr/>
            <p:nvPr/>
          </p:nvGrpSpPr>
          <p:grpSpPr>
            <a:xfrm>
              <a:off x="229651" y="4035017"/>
              <a:ext cx="4373513" cy="2856403"/>
              <a:chOff x="229651" y="4035017"/>
              <a:chExt cx="4373513" cy="2856403"/>
            </a:xfrm>
          </p:grpSpPr>
          <p:sp>
            <p:nvSpPr>
              <p:cNvPr id="14" name="角丸四角形 13"/>
              <p:cNvSpPr/>
              <p:nvPr/>
            </p:nvSpPr>
            <p:spPr>
              <a:xfrm>
                <a:off x="289666" y="4035017"/>
                <a:ext cx="4189028" cy="2640156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pic>
            <p:nvPicPr>
              <p:cNvPr id="28" name="図 2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1044964" y="4665677"/>
                <a:ext cx="969486" cy="969486"/>
              </a:xfrm>
              <a:prstGeom prst="rect">
                <a:avLst/>
              </a:prstGeom>
            </p:spPr>
          </p:pic>
          <p:pic>
            <p:nvPicPr>
              <p:cNvPr id="30" name="図 2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06335" y="5020657"/>
                <a:ext cx="2856127" cy="1870763"/>
              </a:xfrm>
              <a:prstGeom prst="rect">
                <a:avLst/>
              </a:prstGeom>
            </p:spPr>
          </p:pic>
          <p:sp>
            <p:nvSpPr>
              <p:cNvPr id="46" name="テキスト ボックス 45"/>
              <p:cNvSpPr txBox="1"/>
              <p:nvPr/>
            </p:nvSpPr>
            <p:spPr>
              <a:xfrm>
                <a:off x="229651" y="4035017"/>
                <a:ext cx="437351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dirty="0" smtClean="0">
                    <a:latin typeface="Century Gothic"/>
                    <a:ea typeface="HG丸ｺﾞｼｯｸM-PRO"/>
                    <a:cs typeface="Century Gothic"/>
                  </a:rPr>
                  <a:t>③ Why is chiral symmetry broken?</a:t>
                </a:r>
                <a:endParaRPr kumimoji="1" lang="ja-JP" altLang="en-US" sz="20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</p:grpSp>
        <p:pic>
          <p:nvPicPr>
            <p:cNvPr id="29" name="図 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756048" y="3694861"/>
              <a:ext cx="2922520" cy="2922520"/>
            </a:xfrm>
            <a:prstGeom prst="rect">
              <a:avLst/>
            </a:prstGeom>
          </p:spPr>
        </p:pic>
      </p:grpSp>
      <p:sp>
        <p:nvSpPr>
          <p:cNvPr id="49" name="テキスト ボックス 48"/>
          <p:cNvSpPr txBox="1"/>
          <p:nvPr/>
        </p:nvSpPr>
        <p:spPr>
          <a:xfrm>
            <a:off x="3051692" y="3043011"/>
            <a:ext cx="30406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9600" b="1" dirty="0" smtClean="0">
                <a:solidFill>
                  <a:srgbClr val="C0504D"/>
                </a:solidFill>
                <a:latin typeface="Century Gothic"/>
                <a:ea typeface="HG丸ｺﾞｼｯｸM-PRO"/>
                <a:cs typeface="Century Gothic"/>
              </a:rPr>
              <a:t>QCD</a:t>
            </a:r>
            <a:endParaRPr kumimoji="1" lang="ja-JP" altLang="en-US" sz="9600" b="1" dirty="0">
              <a:solidFill>
                <a:srgbClr val="C0504D"/>
              </a:solidFill>
              <a:latin typeface="Century Gothic"/>
              <a:ea typeface="HG丸ｺﾞｼｯｸM-PRO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40057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6300"/>
            <a:ext cx="9144000" cy="5086350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7795515" y="2146349"/>
            <a:ext cx="734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b="1" dirty="0" smtClean="0">
                <a:solidFill>
                  <a:srgbClr val="FF0000"/>
                </a:solidFill>
                <a:latin typeface="Century Gothic"/>
                <a:ea typeface="HG丸ｺﾞｼｯｸM-PRO"/>
                <a:cs typeface="Century Gothic"/>
              </a:rPr>
              <a:t>Japan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0" y="5259392"/>
            <a:ext cx="9144000" cy="9552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8911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247235" y="721611"/>
            <a:ext cx="46495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latin typeface="Century Gothic"/>
                <a:ea typeface="HG丸ｺﾞｼｯｸM-PRO"/>
                <a:cs typeface="Century Gothic"/>
              </a:rPr>
              <a:t>Properties of QCD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55766" y="1714285"/>
            <a:ext cx="50742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latin typeface="Century Gothic"/>
                <a:ea typeface="HG丸ｺﾞｼｯｸM-PRO"/>
                <a:cs typeface="Century Gothic"/>
              </a:rPr>
              <a:t>① Color charge </a:t>
            </a:r>
            <a:r>
              <a:rPr lang="en-US" altLang="ja-JP" sz="1400" dirty="0" smtClean="0">
                <a:latin typeface="Century Gothic"/>
                <a:ea typeface="HG丸ｺﾞｼｯｸM-PRO"/>
                <a:cs typeface="Century Gothic"/>
              </a:rPr>
              <a:t>(red, blue, green)</a:t>
            </a:r>
            <a:endParaRPr kumimoji="1" lang="ja-JP" altLang="en-US" sz="14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6877322" y="1904455"/>
            <a:ext cx="274959" cy="274959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7278257" y="1904455"/>
            <a:ext cx="274959" cy="274959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9" name="円/楕円 8"/>
          <p:cNvSpPr/>
          <p:nvPr/>
        </p:nvSpPr>
        <p:spPr>
          <a:xfrm>
            <a:off x="7679192" y="1904455"/>
            <a:ext cx="274959" cy="27495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59426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角丸四角形 5"/>
          <p:cNvSpPr/>
          <p:nvPr/>
        </p:nvSpPr>
        <p:spPr>
          <a:xfrm>
            <a:off x="127000" y="746373"/>
            <a:ext cx="8901545" cy="6015801"/>
          </a:xfrm>
          <a:prstGeom prst="roundRect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112356" y="523220"/>
            <a:ext cx="2919289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Century Gothic"/>
                <a:ea typeface="HG丸ｺﾞｼｯｸM-PRO"/>
                <a:cs typeface="Century Gothic"/>
              </a:rPr>
              <a:t>Color charge (review)</a:t>
            </a:r>
            <a:endParaRPr kumimoji="1" lang="en-US" altLang="ja-JP" sz="2000" dirty="0" smtClean="0"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7" name="図形グループ 6"/>
          <p:cNvGrpSpPr/>
          <p:nvPr/>
        </p:nvGrpSpPr>
        <p:grpSpPr>
          <a:xfrm>
            <a:off x="5754771" y="2192704"/>
            <a:ext cx="2382902" cy="2190458"/>
            <a:chOff x="5771957" y="2959365"/>
            <a:chExt cx="2382902" cy="2190458"/>
          </a:xfrm>
        </p:grpSpPr>
        <p:grpSp>
          <p:nvGrpSpPr>
            <p:cNvPr id="8" name="図形グループ 7"/>
            <p:cNvGrpSpPr/>
            <p:nvPr/>
          </p:nvGrpSpPr>
          <p:grpSpPr>
            <a:xfrm>
              <a:off x="5771957" y="3271751"/>
              <a:ext cx="2088444" cy="1878072"/>
              <a:chOff x="6039556" y="2758344"/>
              <a:chExt cx="2088444" cy="1878072"/>
            </a:xfrm>
          </p:grpSpPr>
          <p:sp>
            <p:nvSpPr>
              <p:cNvPr id="11" name="二等辺三角形 10"/>
              <p:cNvSpPr/>
              <p:nvPr/>
            </p:nvSpPr>
            <p:spPr>
              <a:xfrm flipV="1">
                <a:off x="6426612" y="3194719"/>
                <a:ext cx="1178639" cy="1016068"/>
              </a:xfrm>
              <a:prstGeom prst="triangl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cxnSp>
            <p:nvCxnSpPr>
              <p:cNvPr id="12" name="直線矢印コネクタ 11"/>
              <p:cNvCxnSpPr/>
              <p:nvPr/>
            </p:nvCxnSpPr>
            <p:spPr>
              <a:xfrm>
                <a:off x="6039556" y="3569208"/>
                <a:ext cx="2088444" cy="0"/>
              </a:xfrm>
              <a:prstGeom prst="straightConnector1">
                <a:avLst/>
              </a:prstGeom>
              <a:ln w="9525" cmpd="sng">
                <a:solidFill>
                  <a:schemeClr val="tx1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線矢印コネクタ 12"/>
              <p:cNvCxnSpPr/>
              <p:nvPr/>
            </p:nvCxnSpPr>
            <p:spPr>
              <a:xfrm flipV="1">
                <a:off x="7015931" y="2758344"/>
                <a:ext cx="0" cy="1878072"/>
              </a:xfrm>
              <a:prstGeom prst="straightConnector1">
                <a:avLst/>
              </a:prstGeom>
              <a:ln w="9525" cmpd="sng">
                <a:solidFill>
                  <a:schemeClr val="tx1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テキスト ボックス 8"/>
            <p:cNvSpPr txBox="1"/>
            <p:nvPr/>
          </p:nvSpPr>
          <p:spPr>
            <a:xfrm>
              <a:off x="7807021" y="3914743"/>
              <a:ext cx="3478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>
                  <a:latin typeface="Century Gothic"/>
                  <a:ea typeface="HG丸ｺﾞｼｯｸM-PRO"/>
                  <a:cs typeface="Century Gothic"/>
                </a:rPr>
                <a:t>T</a:t>
              </a:r>
              <a:r>
                <a:rPr kumimoji="1" lang="en-US" altLang="ja-JP" sz="1600" baseline="-25000" dirty="0" smtClean="0">
                  <a:latin typeface="Century Gothic"/>
                  <a:ea typeface="HG丸ｺﾞｼｯｸM-PRO"/>
                  <a:cs typeface="Century Gothic"/>
                </a:rPr>
                <a:t>3</a:t>
              </a:r>
              <a:endParaRPr kumimoji="1" lang="ja-JP" altLang="en-US" sz="1600" dirty="0"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6585485" y="2959365"/>
              <a:ext cx="3478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>
                  <a:latin typeface="Century Gothic"/>
                  <a:ea typeface="HG丸ｺﾞｼｯｸM-PRO"/>
                  <a:cs typeface="Century Gothic"/>
                </a:rPr>
                <a:t>T</a:t>
              </a:r>
              <a:r>
                <a:rPr kumimoji="1" lang="en-US" altLang="ja-JP" sz="1600" baseline="-25000" dirty="0" smtClean="0">
                  <a:latin typeface="Century Gothic"/>
                  <a:ea typeface="HG丸ｺﾞｼｯｸM-PRO"/>
                  <a:cs typeface="Century Gothic"/>
                </a:rPr>
                <a:t>8</a:t>
              </a:r>
              <a:endParaRPr kumimoji="1" lang="ja-JP" altLang="en-US" sz="160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sp>
        <p:nvSpPr>
          <p:cNvPr id="14" name="円/楕円 13"/>
          <p:cNvSpPr/>
          <p:nvPr/>
        </p:nvSpPr>
        <p:spPr>
          <a:xfrm>
            <a:off x="1724840" y="3063414"/>
            <a:ext cx="383119" cy="38311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15" name="円/楕円 14"/>
          <p:cNvSpPr/>
          <p:nvPr/>
        </p:nvSpPr>
        <p:spPr>
          <a:xfrm>
            <a:off x="1724840" y="3063414"/>
            <a:ext cx="383119" cy="383119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16" name="円/楕円 15"/>
          <p:cNvSpPr/>
          <p:nvPr/>
        </p:nvSpPr>
        <p:spPr>
          <a:xfrm>
            <a:off x="1724840" y="3063414"/>
            <a:ext cx="383119" cy="38311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17" name="円/楕円 16"/>
          <p:cNvSpPr/>
          <p:nvPr/>
        </p:nvSpPr>
        <p:spPr>
          <a:xfrm>
            <a:off x="1724840" y="3063414"/>
            <a:ext cx="383119" cy="38311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604733" y="3682532"/>
            <a:ext cx="5876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latin typeface="Century Gothic"/>
                <a:ea typeface="HG丸ｺﾞｼｯｸM-PRO"/>
                <a:cs typeface="Century Gothic"/>
              </a:rPr>
              <a:t>-e</a:t>
            </a:r>
            <a:endParaRPr kumimoji="1" lang="ja-JP" altLang="en-US" sz="32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498016" y="1314759"/>
            <a:ext cx="846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Century Gothic"/>
                <a:ea typeface="HG丸ｺﾞｼｯｸM-PRO"/>
                <a:cs typeface="Century Gothic"/>
              </a:rPr>
              <a:t>QED</a:t>
            </a:r>
            <a:endParaRPr kumimoji="1" lang="ja-JP" altLang="en-US" sz="24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208678" y="1314759"/>
            <a:ext cx="936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Century Gothic"/>
                <a:ea typeface="HG丸ｺﾞｼｯｸM-PRO"/>
                <a:cs typeface="Century Gothic"/>
              </a:rPr>
              <a:t>QCD</a:t>
            </a:r>
            <a:endParaRPr kumimoji="1" lang="ja-JP" altLang="en-US" sz="24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811648" y="1776424"/>
            <a:ext cx="2292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Century Gothic"/>
                <a:ea typeface="HG丸ｺﾞｼｯｸM-PRO"/>
                <a:cs typeface="Century Gothic"/>
              </a:rPr>
              <a:t>U(1) symmetry</a:t>
            </a:r>
            <a:endParaRPr kumimoji="1" lang="ja-JP" altLang="en-US" sz="24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526855" y="1776424"/>
            <a:ext cx="2446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Century Gothic"/>
                <a:ea typeface="HG丸ｺﾞｼｯｸM-PRO"/>
                <a:cs typeface="Century Gothic"/>
              </a:rPr>
              <a:t>SU(3) symmetry</a:t>
            </a:r>
            <a:endParaRPr kumimoji="1" lang="ja-JP" altLang="en-US" sz="24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039360" y="2455142"/>
            <a:ext cx="1828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Century Gothic"/>
                <a:ea typeface="HG丸ｺﾞｼｯｸM-PRO"/>
                <a:cs typeface="Century Gothic"/>
              </a:rPr>
              <a:t>electron e</a:t>
            </a:r>
            <a:r>
              <a:rPr kumimoji="1" lang="en-US" altLang="ja-JP" sz="2400" baseline="30000" dirty="0" smtClean="0">
                <a:latin typeface="Century Gothic"/>
                <a:ea typeface="HG丸ｺﾞｼｯｸM-PRO"/>
                <a:cs typeface="Century Gothic"/>
              </a:rPr>
              <a:t>-</a:t>
            </a:r>
            <a:endParaRPr kumimoji="1" lang="ja-JP" altLang="en-US" sz="2400" baseline="30000" dirty="0"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24" name="図形グループ 23"/>
          <p:cNvGrpSpPr/>
          <p:nvPr/>
        </p:nvGrpSpPr>
        <p:grpSpPr>
          <a:xfrm>
            <a:off x="1026851" y="4685213"/>
            <a:ext cx="1833304" cy="1670642"/>
            <a:chOff x="1026851" y="4941433"/>
            <a:chExt cx="1833304" cy="1670642"/>
          </a:xfrm>
        </p:grpSpPr>
        <p:grpSp>
          <p:nvGrpSpPr>
            <p:cNvPr id="25" name="図形グループ 24"/>
            <p:cNvGrpSpPr/>
            <p:nvPr/>
          </p:nvGrpSpPr>
          <p:grpSpPr>
            <a:xfrm>
              <a:off x="1604733" y="5472928"/>
              <a:ext cx="700031" cy="1139147"/>
              <a:chOff x="1604733" y="5472928"/>
              <a:chExt cx="700031" cy="1139147"/>
            </a:xfrm>
          </p:grpSpPr>
          <p:grpSp>
            <p:nvGrpSpPr>
              <p:cNvPr id="27" name="図形グループ 26"/>
              <p:cNvGrpSpPr/>
              <p:nvPr/>
            </p:nvGrpSpPr>
            <p:grpSpPr>
              <a:xfrm>
                <a:off x="1724840" y="5472928"/>
                <a:ext cx="383119" cy="383119"/>
                <a:chOff x="1837909" y="4403112"/>
                <a:chExt cx="383119" cy="383119"/>
              </a:xfrm>
            </p:grpSpPr>
            <p:sp>
              <p:nvSpPr>
                <p:cNvPr id="29" name="円/楕円 28"/>
                <p:cNvSpPr/>
                <p:nvPr/>
              </p:nvSpPr>
              <p:spPr>
                <a:xfrm>
                  <a:off x="1837909" y="4403112"/>
                  <a:ext cx="383119" cy="383119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accent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30" name="円/楕円 29"/>
                <p:cNvSpPr/>
                <p:nvPr/>
              </p:nvSpPr>
              <p:spPr>
                <a:xfrm>
                  <a:off x="1908546" y="4473749"/>
                  <a:ext cx="241844" cy="2418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</p:grpSp>
          <p:sp>
            <p:nvSpPr>
              <p:cNvPr id="28" name="テキスト ボックス 27"/>
              <p:cNvSpPr txBox="1"/>
              <p:nvPr/>
            </p:nvSpPr>
            <p:spPr>
              <a:xfrm>
                <a:off x="1604733" y="6027299"/>
                <a:ext cx="700031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3200" dirty="0" smtClean="0">
                    <a:latin typeface="Century Gothic"/>
                    <a:ea typeface="HG丸ｺﾞｼｯｸM-PRO"/>
                    <a:cs typeface="Century Gothic"/>
                  </a:rPr>
                  <a:t>+e</a:t>
                </a:r>
                <a:endParaRPr kumimoji="1" lang="ja-JP" altLang="en-US" sz="32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</p:grpSp>
        <p:sp>
          <p:nvSpPr>
            <p:cNvPr id="26" name="テキスト ボックス 25"/>
            <p:cNvSpPr txBox="1"/>
            <p:nvPr/>
          </p:nvSpPr>
          <p:spPr>
            <a:xfrm>
              <a:off x="1026851" y="4941433"/>
              <a:ext cx="18333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en-US" sz="2400" dirty="0" smtClean="0">
                  <a:latin typeface="Century Gothic"/>
                  <a:ea typeface="HG丸ｺﾞｼｯｸM-PRO"/>
                  <a:cs typeface="Century Gothic"/>
                </a:rPr>
                <a:t>positron</a:t>
              </a:r>
              <a:r>
                <a:rPr kumimoji="1" lang="en-US" altLang="ja-JP" sz="2400" dirty="0" smtClean="0">
                  <a:latin typeface="Century Gothic"/>
                  <a:ea typeface="HG丸ｺﾞｼｯｸM-PRO"/>
                  <a:cs typeface="Century Gothic"/>
                </a:rPr>
                <a:t> </a:t>
              </a:r>
              <a:r>
                <a:rPr lang="en-US" altLang="ja-JP" sz="2400" dirty="0" smtClean="0">
                  <a:latin typeface="Century Gothic"/>
                  <a:ea typeface="HG丸ｺﾞｼｯｸM-PRO"/>
                  <a:cs typeface="Century Gothic"/>
                </a:rPr>
                <a:t>e</a:t>
              </a:r>
              <a:r>
                <a:rPr lang="en-US" altLang="ja-JP" sz="2400" baseline="30000" dirty="0" smtClean="0">
                  <a:latin typeface="Century Gothic"/>
                  <a:ea typeface="HG丸ｺﾞｼｯｸM-PRO"/>
                  <a:cs typeface="Century Gothic"/>
                </a:rPr>
                <a:t>+</a:t>
              </a:r>
              <a:endParaRPr kumimoji="1" lang="ja-JP" altLang="en-US" sz="240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sp>
        <p:nvSpPr>
          <p:cNvPr id="31" name="テキスト ボックス 30"/>
          <p:cNvSpPr txBox="1"/>
          <p:nvPr/>
        </p:nvSpPr>
        <p:spPr>
          <a:xfrm>
            <a:off x="7216281" y="2229691"/>
            <a:ext cx="1334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400" dirty="0" smtClean="0">
                <a:latin typeface="Century Gothic"/>
                <a:ea typeface="HG丸ｺﾞｼｯｸM-PRO"/>
                <a:cs typeface="Century Gothic"/>
              </a:rPr>
              <a:t>quark </a:t>
            </a:r>
            <a:r>
              <a:rPr kumimoji="1" lang="en-US" altLang="ja-JP" sz="2400" dirty="0" smtClean="0">
                <a:latin typeface="Century Gothic"/>
                <a:ea typeface="HG丸ｺﾞｼｯｸM-PRO"/>
                <a:cs typeface="Century Gothic"/>
              </a:rPr>
              <a:t>q</a:t>
            </a:r>
            <a:endParaRPr kumimoji="1" lang="ja-JP" altLang="en-US" sz="2400" dirty="0"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32" name="図形グループ 31"/>
          <p:cNvGrpSpPr/>
          <p:nvPr/>
        </p:nvGrpSpPr>
        <p:grpSpPr>
          <a:xfrm>
            <a:off x="5754771" y="4415147"/>
            <a:ext cx="3158688" cy="1955652"/>
            <a:chOff x="5964381" y="4671367"/>
            <a:chExt cx="3158688" cy="1955652"/>
          </a:xfrm>
        </p:grpSpPr>
        <p:grpSp>
          <p:nvGrpSpPr>
            <p:cNvPr id="33" name="図形グループ 32"/>
            <p:cNvGrpSpPr/>
            <p:nvPr/>
          </p:nvGrpSpPr>
          <p:grpSpPr>
            <a:xfrm>
              <a:off x="5964381" y="4671367"/>
              <a:ext cx="2382902" cy="1955652"/>
              <a:chOff x="5964381" y="4733012"/>
              <a:chExt cx="2382902" cy="1955652"/>
            </a:xfrm>
          </p:grpSpPr>
          <p:sp>
            <p:nvSpPr>
              <p:cNvPr id="35" name="二等辺三角形 34"/>
              <p:cNvSpPr/>
              <p:nvPr/>
            </p:nvSpPr>
            <p:spPr>
              <a:xfrm>
                <a:off x="6351437" y="5337739"/>
                <a:ext cx="1178639" cy="1016068"/>
              </a:xfrm>
              <a:prstGeom prst="triangl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cxnSp>
            <p:nvCxnSpPr>
              <p:cNvPr id="36" name="直線矢印コネクタ 35"/>
              <p:cNvCxnSpPr/>
              <p:nvPr/>
            </p:nvCxnSpPr>
            <p:spPr>
              <a:xfrm>
                <a:off x="5964381" y="6013390"/>
                <a:ext cx="2088444" cy="0"/>
              </a:xfrm>
              <a:prstGeom prst="straightConnector1">
                <a:avLst/>
              </a:prstGeom>
              <a:ln w="9525" cmpd="sng">
                <a:solidFill>
                  <a:schemeClr val="tx1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矢印コネクタ 36"/>
              <p:cNvCxnSpPr/>
              <p:nvPr/>
            </p:nvCxnSpPr>
            <p:spPr>
              <a:xfrm flipV="1">
                <a:off x="6940756" y="5029917"/>
                <a:ext cx="0" cy="1658747"/>
              </a:xfrm>
              <a:prstGeom prst="straightConnector1">
                <a:avLst/>
              </a:prstGeom>
              <a:ln w="9525" cmpd="sng">
                <a:solidFill>
                  <a:schemeClr val="tx1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テキスト ボックス 37"/>
              <p:cNvSpPr txBox="1"/>
              <p:nvPr/>
            </p:nvSpPr>
            <p:spPr>
              <a:xfrm>
                <a:off x="7999445" y="5819330"/>
                <a:ext cx="34783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dirty="0" smtClean="0">
                    <a:latin typeface="Century Gothic"/>
                    <a:ea typeface="HG丸ｺﾞｼｯｸM-PRO"/>
                    <a:cs typeface="Century Gothic"/>
                  </a:rPr>
                  <a:t>T</a:t>
                </a:r>
                <a:r>
                  <a:rPr kumimoji="1" lang="en-US" altLang="ja-JP" sz="1600" baseline="-25000" dirty="0" smtClean="0">
                    <a:latin typeface="Century Gothic"/>
                    <a:ea typeface="HG丸ｺﾞｼｯｸM-PRO"/>
                    <a:cs typeface="Century Gothic"/>
                  </a:rPr>
                  <a:t>3</a:t>
                </a:r>
                <a:endParaRPr kumimoji="1" lang="ja-JP" altLang="en-US" sz="16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39" name="テキスト ボックス 38"/>
              <p:cNvSpPr txBox="1"/>
              <p:nvPr/>
            </p:nvSpPr>
            <p:spPr>
              <a:xfrm>
                <a:off x="6777909" y="4733012"/>
                <a:ext cx="34783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dirty="0" smtClean="0">
                    <a:latin typeface="Century Gothic"/>
                    <a:ea typeface="HG丸ｺﾞｼｯｸM-PRO"/>
                    <a:cs typeface="Century Gothic"/>
                  </a:rPr>
                  <a:t>T</a:t>
                </a:r>
                <a:r>
                  <a:rPr kumimoji="1" lang="en-US" altLang="ja-JP" sz="1600" baseline="-25000" dirty="0" smtClean="0">
                    <a:latin typeface="Century Gothic"/>
                    <a:ea typeface="HG丸ｺﾞｼｯｸM-PRO"/>
                    <a:cs typeface="Century Gothic"/>
                  </a:rPr>
                  <a:t>8</a:t>
                </a:r>
                <a:endParaRPr kumimoji="1" lang="ja-JP" altLang="en-US" sz="16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40" name="円/楕円 39"/>
              <p:cNvSpPr/>
              <p:nvPr/>
            </p:nvSpPr>
            <p:spPr>
              <a:xfrm>
                <a:off x="6782862" y="5233911"/>
                <a:ext cx="310294" cy="310294"/>
              </a:xfrm>
              <a:prstGeom prst="ellipse">
                <a:avLst/>
              </a:prstGeom>
              <a:noFill/>
              <a:ln w="76200" cmpd="sng"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41" name="円/楕円 40"/>
              <p:cNvSpPr/>
              <p:nvPr/>
            </p:nvSpPr>
            <p:spPr>
              <a:xfrm>
                <a:off x="6202640" y="6184166"/>
                <a:ext cx="310294" cy="310294"/>
              </a:xfrm>
              <a:prstGeom prst="ellipse">
                <a:avLst/>
              </a:prstGeom>
              <a:noFill/>
              <a:ln w="76200" cmpd="sng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42" name="円/楕円 41"/>
              <p:cNvSpPr/>
              <p:nvPr/>
            </p:nvSpPr>
            <p:spPr>
              <a:xfrm>
                <a:off x="7354362" y="6185154"/>
                <a:ext cx="310294" cy="310294"/>
              </a:xfrm>
              <a:prstGeom prst="ellipse">
                <a:avLst/>
              </a:prstGeom>
              <a:noFill/>
              <a:ln w="76200" cmpd="sng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34" name="テキスト ボックス 33"/>
            <p:cNvSpPr txBox="1"/>
            <p:nvPr/>
          </p:nvSpPr>
          <p:spPr>
            <a:xfrm>
              <a:off x="7225043" y="5081900"/>
              <a:ext cx="18980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>
                  <a:latin typeface="Century Gothic"/>
                  <a:ea typeface="HG丸ｺﾞｼｯｸM-PRO"/>
                  <a:cs typeface="Century Gothic"/>
                </a:rPr>
                <a:t>antiquark </a:t>
              </a:r>
              <a:r>
                <a:rPr kumimoji="1" lang="en-US" altLang="ja-JP" sz="2400" dirty="0" smtClean="0">
                  <a:latin typeface="Century Gothic"/>
                  <a:ea typeface="HG丸ｺﾞｼｯｸM-PRO"/>
                  <a:cs typeface="Century Gothic"/>
                </a:rPr>
                <a:t>q</a:t>
              </a:r>
              <a:endParaRPr kumimoji="1" lang="ja-JP" altLang="en-US" sz="240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grpSp>
        <p:nvGrpSpPr>
          <p:cNvPr id="43" name="図形グループ 42"/>
          <p:cNvGrpSpPr/>
          <p:nvPr/>
        </p:nvGrpSpPr>
        <p:grpSpPr>
          <a:xfrm>
            <a:off x="4601951" y="3396854"/>
            <a:ext cx="2550589" cy="1972615"/>
            <a:chOff x="3221368" y="3785070"/>
            <a:chExt cx="2550589" cy="1972615"/>
          </a:xfrm>
        </p:grpSpPr>
        <p:sp>
          <p:nvSpPr>
            <p:cNvPr id="44" name="円弧 43"/>
            <p:cNvSpPr/>
            <p:nvPr/>
          </p:nvSpPr>
          <p:spPr>
            <a:xfrm>
              <a:off x="4000118" y="3785070"/>
              <a:ext cx="1771839" cy="1972615"/>
            </a:xfrm>
            <a:prstGeom prst="arc">
              <a:avLst>
                <a:gd name="adj1" fmla="val 8245482"/>
                <a:gd name="adj2" fmla="val 13523805"/>
              </a:avLst>
            </a:prstGeom>
            <a:ln>
              <a:solidFill>
                <a:srgbClr val="000000"/>
              </a:solidFill>
              <a:headEnd type="triangle" w="lg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cs typeface="Century Gothic"/>
              </a:endParaRPr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3221368" y="4562111"/>
              <a:ext cx="1386818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>
                  <a:latin typeface="Century Gothic"/>
                  <a:ea typeface="HG丸ｺﾞｼｯｸM-PRO"/>
                  <a:cs typeface="Century Gothic"/>
                </a:rPr>
                <a:t>“Minus sign”</a:t>
              </a:r>
              <a:endParaRPr kumimoji="1" lang="ja-JP" altLang="en-US" sz="160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cxnSp>
        <p:nvCxnSpPr>
          <p:cNvPr id="46" name="直線コネクタ 45"/>
          <p:cNvCxnSpPr/>
          <p:nvPr/>
        </p:nvCxnSpPr>
        <p:spPr>
          <a:xfrm>
            <a:off x="8629957" y="4983418"/>
            <a:ext cx="166664" cy="0"/>
          </a:xfrm>
          <a:prstGeom prst="line">
            <a:avLst/>
          </a:prstGeom>
          <a:ln w="19050" cap="rnd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0351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3746E-6 2.89053E-6 L 0.59018 -0.04513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09" y="-22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3746E-6 2.89053E-6 L 0.46051 -0.04513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17" y="-22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3746E-6 2.89053E-6 L 0.52717 0.1009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50" y="50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角丸四角形 4"/>
          <p:cNvSpPr/>
          <p:nvPr/>
        </p:nvSpPr>
        <p:spPr>
          <a:xfrm>
            <a:off x="127000" y="746373"/>
            <a:ext cx="8901545" cy="6015801"/>
          </a:xfrm>
          <a:prstGeom prst="roundRect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112356" y="523220"/>
            <a:ext cx="2919289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Century Gothic"/>
                <a:ea typeface="HG丸ｺﾞｼｯｸM-PRO"/>
                <a:cs typeface="Century Gothic"/>
              </a:rPr>
              <a:t>Color charge (review)</a:t>
            </a:r>
            <a:endParaRPr kumimoji="1" lang="en-US" altLang="ja-JP" sz="2000" dirty="0" smtClean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679924" y="1673600"/>
            <a:ext cx="578415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solidFill>
                  <a:srgbClr val="000000"/>
                </a:solidFill>
                <a:latin typeface="Century Gothic"/>
                <a:ea typeface="HG丸ｺﾞｼｯｸM-PRO"/>
                <a:cs typeface="Century Gothic"/>
              </a:rPr>
              <a:t>Hadrons are colorless (white: T</a:t>
            </a:r>
            <a:r>
              <a:rPr kumimoji="1" lang="en-US" altLang="ja-JP" sz="2400" baseline="-25000" dirty="0" smtClean="0">
                <a:solidFill>
                  <a:srgbClr val="000000"/>
                </a:solidFill>
                <a:latin typeface="Century Gothic"/>
                <a:ea typeface="HG丸ｺﾞｼｯｸM-PRO"/>
                <a:cs typeface="Century Gothic"/>
              </a:rPr>
              <a:t>3</a:t>
            </a:r>
            <a:r>
              <a:rPr kumimoji="1" lang="en-US" altLang="ja-JP" sz="2400" dirty="0" smtClean="0">
                <a:solidFill>
                  <a:srgbClr val="000000"/>
                </a:solidFill>
                <a:latin typeface="Century Gothic"/>
                <a:ea typeface="HG丸ｺﾞｼｯｸM-PRO"/>
                <a:cs typeface="Century Gothic"/>
              </a:rPr>
              <a:t>=T</a:t>
            </a:r>
            <a:r>
              <a:rPr kumimoji="1" lang="en-US" altLang="ja-JP" sz="2400" baseline="-25000" dirty="0" smtClean="0">
                <a:solidFill>
                  <a:srgbClr val="000000"/>
                </a:solidFill>
                <a:latin typeface="Century Gothic"/>
                <a:ea typeface="HG丸ｺﾞｼｯｸM-PRO"/>
                <a:cs typeface="Century Gothic"/>
              </a:rPr>
              <a:t>8</a:t>
            </a:r>
            <a:r>
              <a:rPr kumimoji="1" lang="en-US" altLang="ja-JP" sz="2400" dirty="0" smtClean="0">
                <a:solidFill>
                  <a:srgbClr val="000000"/>
                </a:solidFill>
                <a:latin typeface="Century Gothic"/>
                <a:ea typeface="HG丸ｺﾞｼｯｸM-PRO"/>
                <a:cs typeface="Century Gothic"/>
              </a:rPr>
              <a:t>=0)</a:t>
            </a:r>
            <a:endParaRPr kumimoji="1" lang="ja-JP" altLang="en-US" sz="2400" dirty="0">
              <a:solidFill>
                <a:srgbClr val="000000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092576" y="2495628"/>
            <a:ext cx="3198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latin typeface="Century Gothic"/>
                <a:ea typeface="HG丸ｺﾞｼｯｸM-PRO"/>
                <a:cs typeface="Century Gothic"/>
              </a:rPr>
              <a:t>baryon</a:t>
            </a:r>
            <a:r>
              <a:rPr lang="en-US" altLang="en-US" sz="3600" dirty="0"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en-US" altLang="en-US" sz="3600" dirty="0" smtClean="0">
                <a:latin typeface="Century Gothic"/>
                <a:ea typeface="HG丸ｺﾞｼｯｸM-PRO"/>
                <a:cs typeface="Century Gothic"/>
              </a:rPr>
              <a:t>(</a:t>
            </a:r>
            <a:r>
              <a:rPr lang="en-US" altLang="ja-JP" sz="3600" dirty="0" err="1" smtClean="0">
                <a:latin typeface="Century Gothic"/>
                <a:ea typeface="HG丸ｺﾞｼｯｸM-PRO"/>
                <a:cs typeface="Century Gothic"/>
              </a:rPr>
              <a:t>qqq</a:t>
            </a:r>
            <a:r>
              <a:rPr lang="en-US" altLang="en-US" sz="3600" dirty="0">
                <a:latin typeface="Century Gothic"/>
                <a:ea typeface="HG丸ｺﾞｼｯｸM-PRO"/>
                <a:cs typeface="Century Gothic"/>
              </a:rPr>
              <a:t>)</a:t>
            </a:r>
            <a:endParaRPr kumimoji="1" lang="ja-JP" altLang="en-US" sz="36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183184" y="2495628"/>
            <a:ext cx="27792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latin typeface="Century Gothic"/>
                <a:ea typeface="HG丸ｺﾞｼｯｸM-PRO"/>
                <a:cs typeface="Century Gothic"/>
              </a:rPr>
              <a:t>meson (</a:t>
            </a:r>
            <a:r>
              <a:rPr lang="en-US" altLang="ja-JP" sz="3600" dirty="0" err="1" smtClean="0">
                <a:latin typeface="Century Gothic"/>
                <a:ea typeface="HG丸ｺﾞｼｯｸM-PRO"/>
                <a:cs typeface="Century Gothic"/>
              </a:rPr>
              <a:t>qq</a:t>
            </a:r>
            <a:r>
              <a:rPr lang="en-US" altLang="en-US" sz="3600" dirty="0">
                <a:latin typeface="Century Gothic"/>
                <a:ea typeface="HG丸ｺﾞｼｯｸM-PRO"/>
                <a:cs typeface="Century Gothic"/>
              </a:rPr>
              <a:t>)</a:t>
            </a:r>
            <a:endParaRPr kumimoji="1" lang="ja-JP" altLang="en-US" sz="3600" dirty="0"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10" name="図形グループ 9"/>
          <p:cNvGrpSpPr/>
          <p:nvPr/>
        </p:nvGrpSpPr>
        <p:grpSpPr>
          <a:xfrm>
            <a:off x="5702670" y="3450062"/>
            <a:ext cx="2366882" cy="2260385"/>
            <a:chOff x="1399120" y="3015814"/>
            <a:chExt cx="3240000" cy="3094217"/>
          </a:xfrm>
        </p:grpSpPr>
        <p:sp>
          <p:nvSpPr>
            <p:cNvPr id="11" name="円/楕円 10"/>
            <p:cNvSpPr>
              <a:spLocks noChangeAspect="1"/>
            </p:cNvSpPr>
            <p:nvPr/>
          </p:nvSpPr>
          <p:spPr>
            <a:xfrm rot="7196802">
              <a:off x="1926660" y="3031721"/>
              <a:ext cx="2160000" cy="2160000"/>
            </a:xfrm>
            <a:prstGeom prst="ellipse">
              <a:avLst/>
            </a:prstGeom>
            <a:solidFill>
              <a:srgbClr val="9BBB59">
                <a:alpha val="70000"/>
              </a:srgbClr>
            </a:solidFill>
            <a:ln>
              <a:solidFill>
                <a:srgbClr val="9BBB59">
                  <a:alpha val="50000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cs typeface="Century Gothic"/>
              </a:endParaRPr>
            </a:p>
          </p:txBody>
        </p:sp>
        <p:sp>
          <p:nvSpPr>
            <p:cNvPr id="12" name="円/楕円 11"/>
            <p:cNvSpPr>
              <a:spLocks noChangeAspect="1"/>
            </p:cNvSpPr>
            <p:nvPr/>
          </p:nvSpPr>
          <p:spPr>
            <a:xfrm>
              <a:off x="1399120" y="3944579"/>
              <a:ext cx="2160000" cy="2160000"/>
            </a:xfrm>
            <a:prstGeom prst="ellipse">
              <a:avLst/>
            </a:prstGeom>
            <a:solidFill>
              <a:schemeClr val="accent2">
                <a:alpha val="70000"/>
              </a:schemeClr>
            </a:solidFill>
            <a:ln>
              <a:solidFill>
                <a:schemeClr val="accent2">
                  <a:alpha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cs typeface="Century Gothic"/>
              </a:endParaRPr>
            </a:p>
          </p:txBody>
        </p:sp>
        <p:grpSp>
          <p:nvGrpSpPr>
            <p:cNvPr id="13" name="図形グループ 12"/>
            <p:cNvGrpSpPr/>
            <p:nvPr/>
          </p:nvGrpSpPr>
          <p:grpSpPr>
            <a:xfrm rot="14408465">
              <a:off x="2479120" y="3950031"/>
              <a:ext cx="2160000" cy="2160000"/>
              <a:chOff x="1399120" y="3944579"/>
              <a:chExt cx="2160000" cy="2160000"/>
            </a:xfrm>
          </p:grpSpPr>
          <p:sp>
            <p:nvSpPr>
              <p:cNvPr id="16" name="円/楕円 15"/>
              <p:cNvSpPr>
                <a:spLocks noChangeAspect="1"/>
              </p:cNvSpPr>
              <p:nvPr/>
            </p:nvSpPr>
            <p:spPr>
              <a:xfrm>
                <a:off x="1399120" y="3944579"/>
                <a:ext cx="2160000" cy="21600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solidFill>
                  <a:schemeClr val="tx2">
                    <a:alpha val="7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17" name="円弧 16"/>
              <p:cNvSpPr>
                <a:spLocks noChangeAspect="1"/>
              </p:cNvSpPr>
              <p:nvPr/>
            </p:nvSpPr>
            <p:spPr>
              <a:xfrm>
                <a:off x="1399120" y="3944579"/>
                <a:ext cx="2160000" cy="2160000"/>
              </a:xfrm>
              <a:prstGeom prst="arc">
                <a:avLst>
                  <a:gd name="adj1" fmla="val 17997933"/>
                  <a:gd name="adj2" fmla="val 21598595"/>
                </a:avLst>
              </a:prstGeom>
              <a:solidFill>
                <a:schemeClr val="bg1"/>
              </a:solidFill>
              <a:ln>
                <a:solidFill>
                  <a:schemeClr val="tx2">
                    <a:alpha val="7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14" name="円弧 13"/>
            <p:cNvSpPr>
              <a:spLocks noChangeAspect="1"/>
            </p:cNvSpPr>
            <p:nvPr/>
          </p:nvSpPr>
          <p:spPr>
            <a:xfrm rot="7196802">
              <a:off x="1937798" y="3015814"/>
              <a:ext cx="2160000" cy="2160000"/>
            </a:xfrm>
            <a:prstGeom prst="arc">
              <a:avLst>
                <a:gd name="adj1" fmla="val 17997933"/>
                <a:gd name="adj2" fmla="val 21598595"/>
              </a:avLst>
            </a:prstGeom>
            <a:solidFill>
              <a:schemeClr val="bg1"/>
            </a:solidFill>
            <a:ln>
              <a:solidFill>
                <a:schemeClr val="accent3">
                  <a:alpha val="7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Century Gothic"/>
                <a:cs typeface="Century Gothic"/>
              </a:endParaRPr>
            </a:p>
          </p:txBody>
        </p:sp>
        <p:sp>
          <p:nvSpPr>
            <p:cNvPr id="15" name="円弧 14"/>
            <p:cNvSpPr>
              <a:spLocks noChangeAspect="1"/>
            </p:cNvSpPr>
            <p:nvPr/>
          </p:nvSpPr>
          <p:spPr>
            <a:xfrm>
              <a:off x="1399120" y="3944579"/>
              <a:ext cx="2160000" cy="2160000"/>
            </a:xfrm>
            <a:prstGeom prst="arc">
              <a:avLst>
                <a:gd name="adj1" fmla="val 17997933"/>
                <a:gd name="adj2" fmla="val 21598595"/>
              </a:avLst>
            </a:prstGeom>
            <a:solidFill>
              <a:schemeClr val="bg1"/>
            </a:solidFill>
            <a:ln>
              <a:solidFill>
                <a:schemeClr val="accent2">
                  <a:alpha val="7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18" name="図形グループ 17"/>
          <p:cNvGrpSpPr/>
          <p:nvPr/>
        </p:nvGrpSpPr>
        <p:grpSpPr>
          <a:xfrm>
            <a:off x="223218" y="4068831"/>
            <a:ext cx="1278283" cy="835595"/>
            <a:chOff x="927310" y="3831237"/>
            <a:chExt cx="2413885" cy="1577922"/>
          </a:xfrm>
        </p:grpSpPr>
        <p:sp>
          <p:nvSpPr>
            <p:cNvPr id="19" name="円/楕円 18"/>
            <p:cNvSpPr>
              <a:spLocks noChangeAspect="1"/>
            </p:cNvSpPr>
            <p:nvPr/>
          </p:nvSpPr>
          <p:spPr>
            <a:xfrm>
              <a:off x="927310" y="3831237"/>
              <a:ext cx="1577921" cy="1577922"/>
            </a:xfrm>
            <a:prstGeom prst="ellipse">
              <a:avLst/>
            </a:prstGeom>
            <a:solidFill>
              <a:schemeClr val="accent2">
                <a:alpha val="70000"/>
              </a:schemeClr>
            </a:solidFill>
            <a:ln>
              <a:solidFill>
                <a:schemeClr val="accent2">
                  <a:alpha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cs typeface="Century Gothic"/>
              </a:endParaRPr>
            </a:p>
          </p:txBody>
        </p:sp>
        <p:sp>
          <p:nvSpPr>
            <p:cNvPr id="20" name="円/楕円 19"/>
            <p:cNvSpPr>
              <a:spLocks noChangeAspect="1"/>
            </p:cNvSpPr>
            <p:nvPr/>
          </p:nvSpPr>
          <p:spPr>
            <a:xfrm>
              <a:off x="2076277" y="3961045"/>
              <a:ext cx="1264918" cy="1264919"/>
            </a:xfrm>
            <a:prstGeom prst="ellipse">
              <a:avLst/>
            </a:prstGeom>
            <a:noFill/>
            <a:ln w="203200" cmpd="sng">
              <a:solidFill>
                <a:schemeClr val="accent2">
                  <a:alpha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cs typeface="Century Gothic"/>
              </a:endParaRPr>
            </a:p>
          </p:txBody>
        </p:sp>
      </p:grpSp>
      <p:grpSp>
        <p:nvGrpSpPr>
          <p:cNvPr id="21" name="図形グループ 20"/>
          <p:cNvGrpSpPr/>
          <p:nvPr/>
        </p:nvGrpSpPr>
        <p:grpSpPr>
          <a:xfrm>
            <a:off x="1920948" y="4068831"/>
            <a:ext cx="1278283" cy="835595"/>
            <a:chOff x="927310" y="3831237"/>
            <a:chExt cx="2413885" cy="1577922"/>
          </a:xfrm>
        </p:grpSpPr>
        <p:sp>
          <p:nvSpPr>
            <p:cNvPr id="22" name="円/楕円 21"/>
            <p:cNvSpPr>
              <a:spLocks noChangeAspect="1"/>
            </p:cNvSpPr>
            <p:nvPr/>
          </p:nvSpPr>
          <p:spPr>
            <a:xfrm>
              <a:off x="927310" y="3831237"/>
              <a:ext cx="1577921" cy="1577922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cs typeface="Century Gothic"/>
              </a:endParaRPr>
            </a:p>
          </p:txBody>
        </p:sp>
        <p:sp>
          <p:nvSpPr>
            <p:cNvPr id="23" name="円/楕円 22"/>
            <p:cNvSpPr>
              <a:spLocks noChangeAspect="1"/>
            </p:cNvSpPr>
            <p:nvPr/>
          </p:nvSpPr>
          <p:spPr>
            <a:xfrm>
              <a:off x="2076277" y="3961045"/>
              <a:ext cx="1264918" cy="1264919"/>
            </a:xfrm>
            <a:prstGeom prst="ellipse">
              <a:avLst/>
            </a:prstGeom>
            <a:noFill/>
            <a:ln w="203200" cmpd="sng">
              <a:solidFill>
                <a:srgbClr val="1F497D">
                  <a:alpha val="50000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cs typeface="Century Gothic"/>
              </a:endParaRPr>
            </a:p>
          </p:txBody>
        </p:sp>
      </p:grpSp>
      <p:grpSp>
        <p:nvGrpSpPr>
          <p:cNvPr id="24" name="図形グループ 23"/>
          <p:cNvGrpSpPr/>
          <p:nvPr/>
        </p:nvGrpSpPr>
        <p:grpSpPr>
          <a:xfrm>
            <a:off x="3618679" y="4068831"/>
            <a:ext cx="1278283" cy="835595"/>
            <a:chOff x="927310" y="3831237"/>
            <a:chExt cx="2413885" cy="1577922"/>
          </a:xfrm>
        </p:grpSpPr>
        <p:sp>
          <p:nvSpPr>
            <p:cNvPr id="25" name="円/楕円 24"/>
            <p:cNvSpPr>
              <a:spLocks noChangeAspect="1"/>
            </p:cNvSpPr>
            <p:nvPr/>
          </p:nvSpPr>
          <p:spPr>
            <a:xfrm>
              <a:off x="927310" y="3831237"/>
              <a:ext cx="1577921" cy="1577922"/>
            </a:xfrm>
            <a:prstGeom prst="ellipse">
              <a:avLst/>
            </a:prstGeom>
            <a:solidFill>
              <a:schemeClr val="accent3">
                <a:alpha val="70000"/>
              </a:schemeClr>
            </a:solidFill>
            <a:ln>
              <a:solidFill>
                <a:schemeClr val="accent3">
                  <a:alpha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cs typeface="Century Gothic"/>
              </a:endParaRPr>
            </a:p>
          </p:txBody>
        </p:sp>
        <p:sp>
          <p:nvSpPr>
            <p:cNvPr id="26" name="円/楕円 25"/>
            <p:cNvSpPr>
              <a:spLocks noChangeAspect="1"/>
            </p:cNvSpPr>
            <p:nvPr/>
          </p:nvSpPr>
          <p:spPr>
            <a:xfrm>
              <a:off x="2076277" y="3961045"/>
              <a:ext cx="1264918" cy="1264919"/>
            </a:xfrm>
            <a:prstGeom prst="ellipse">
              <a:avLst/>
            </a:prstGeom>
            <a:noFill/>
            <a:ln w="203200" cmpd="sng">
              <a:solidFill>
                <a:srgbClr val="9BBB59">
                  <a:alpha val="50000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cs typeface="Century Gothic"/>
              </a:endParaRPr>
            </a:p>
          </p:txBody>
        </p:sp>
      </p:grpSp>
      <p:cxnSp>
        <p:nvCxnSpPr>
          <p:cNvPr id="27" name="直線コネクタ 26"/>
          <p:cNvCxnSpPr/>
          <p:nvPr/>
        </p:nvCxnSpPr>
        <p:spPr>
          <a:xfrm>
            <a:off x="3404638" y="2705154"/>
            <a:ext cx="269413" cy="0"/>
          </a:xfrm>
          <a:prstGeom prst="line">
            <a:avLst/>
          </a:prstGeom>
          <a:ln w="25400" cap="rnd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1549113" y="4138403"/>
            <a:ext cx="464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latin typeface="Century Gothic"/>
                <a:ea typeface="HG丸ｺﾞｼｯｸM-PRO"/>
                <a:cs typeface="Century Gothic"/>
              </a:rPr>
              <a:t>+</a:t>
            </a:r>
            <a:endParaRPr kumimoji="1" lang="ja-JP" altLang="en-US" sz="36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244591" y="4138403"/>
            <a:ext cx="464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latin typeface="Century Gothic"/>
                <a:ea typeface="HG丸ｺﾞｼｯｸM-PRO"/>
                <a:cs typeface="Century Gothic"/>
              </a:rPr>
              <a:t>+</a:t>
            </a:r>
            <a:endParaRPr kumimoji="1" lang="ja-JP" altLang="en-US" sz="3600" dirty="0">
              <a:latin typeface="Century Gothic"/>
              <a:ea typeface="HG丸ｺﾞｼｯｸM-PRO"/>
              <a:cs typeface="Century Gothic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883" y="5478613"/>
            <a:ext cx="2260600" cy="3048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825" y="6074713"/>
            <a:ext cx="11684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026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755766" y="1703319"/>
            <a:ext cx="500076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latin typeface="Century Gothic"/>
                <a:ea typeface="HG丸ｺﾞｼｯｸM-PRO"/>
                <a:cs typeface="Century Gothic"/>
              </a:rPr>
              <a:t>① Color charge </a:t>
            </a:r>
            <a:r>
              <a:rPr lang="en-US" altLang="ja-JP" sz="1400" dirty="0" smtClean="0">
                <a:latin typeface="Century Gothic"/>
                <a:ea typeface="HG丸ｺﾞｼｯｸM-PRO"/>
                <a:cs typeface="Century Gothic"/>
              </a:rPr>
              <a:t>(red, blue, green)</a:t>
            </a:r>
            <a:endParaRPr lang="ja-JP" altLang="en-US" sz="14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55766" y="2305190"/>
            <a:ext cx="67782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latin typeface="Century Gothic"/>
                <a:ea typeface="HG丸ｺﾞｼｯｸM-PRO"/>
                <a:cs typeface="Century Gothic"/>
              </a:rPr>
              <a:t>②</a:t>
            </a:r>
            <a:r>
              <a:rPr kumimoji="1" lang="ja-JP" altLang="en-US" sz="3200" dirty="0" smtClean="0"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en-US" altLang="ja-JP" sz="3200" dirty="0">
                <a:latin typeface="Century Gothic"/>
                <a:ea typeface="HG丸ｺﾞｼｯｸM-PRO"/>
                <a:cs typeface="Century Gothic"/>
              </a:rPr>
              <a:t>G</a:t>
            </a:r>
            <a:r>
              <a:rPr lang="en-US" altLang="ja-JP" sz="3200" dirty="0" smtClean="0">
                <a:latin typeface="Century Gothic"/>
                <a:ea typeface="HG丸ｺﾞｼｯｸM-PRO"/>
                <a:cs typeface="Century Gothic"/>
              </a:rPr>
              <a:t>luon</a:t>
            </a:r>
            <a:r>
              <a:rPr lang="ja-JP" altLang="en-US" sz="3200" dirty="0" smtClean="0"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en-US" altLang="ja-JP" sz="3200" dirty="0" smtClean="0">
                <a:latin typeface="Century Gothic"/>
                <a:ea typeface="HG丸ｺﾞｼｯｸM-PRO"/>
                <a:cs typeface="Century Gothic"/>
              </a:rPr>
              <a:t>exchange</a:t>
            </a:r>
            <a:r>
              <a:rPr lang="ja-JP" altLang="en-US" sz="3200" dirty="0" smtClean="0"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en-US" altLang="ja-JP" sz="3200" dirty="0" smtClean="0">
                <a:latin typeface="Century Gothic"/>
                <a:ea typeface="HG丸ｺﾞｼｯｸM-PRO"/>
                <a:cs typeface="Century Gothic"/>
              </a:rPr>
              <a:t>in</a:t>
            </a:r>
            <a:r>
              <a:rPr lang="ja-JP" altLang="en-US" sz="3200" dirty="0" smtClean="0"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ja-JP" altLang="ja-JP" sz="3200" dirty="0" smtClean="0">
                <a:latin typeface="Century Gothic"/>
                <a:ea typeface="HG丸ｺﾞｼｯｸM-PRO"/>
                <a:cs typeface="Century Gothic"/>
              </a:rPr>
              <a:t>i</a:t>
            </a:r>
            <a:r>
              <a:rPr lang="en-US" altLang="ja-JP" sz="3200" dirty="0" err="1" smtClean="0">
                <a:latin typeface="Century Gothic"/>
                <a:ea typeface="HG丸ｺﾞｼｯｸM-PRO"/>
                <a:cs typeface="Century Gothic"/>
              </a:rPr>
              <a:t>nter</a:t>
            </a:r>
            <a:r>
              <a:rPr lang="en-US" altLang="ja-JP" sz="3200" dirty="0" smtClean="0">
                <a:latin typeface="Century Gothic"/>
                <a:ea typeface="HG丸ｺﾞｼｯｸM-PRO"/>
                <a:cs typeface="Century Gothic"/>
              </a:rPr>
              <a:t>-quark</a:t>
            </a:r>
            <a:endParaRPr kumimoji="1" lang="ja-JP" altLang="en-US" sz="32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6877322" y="1893489"/>
            <a:ext cx="274959" cy="274959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7278257" y="1893489"/>
            <a:ext cx="274959" cy="274959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9" name="円/楕円 8"/>
          <p:cNvSpPr/>
          <p:nvPr/>
        </p:nvSpPr>
        <p:spPr>
          <a:xfrm>
            <a:off x="7679192" y="1893489"/>
            <a:ext cx="274959" cy="27495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grpSp>
        <p:nvGrpSpPr>
          <p:cNvPr id="10" name="図形グループ 9"/>
          <p:cNvGrpSpPr/>
          <p:nvPr/>
        </p:nvGrpSpPr>
        <p:grpSpPr>
          <a:xfrm>
            <a:off x="1146594" y="2986616"/>
            <a:ext cx="3975261" cy="2082445"/>
            <a:chOff x="1709787" y="4849092"/>
            <a:chExt cx="3975261" cy="2082445"/>
          </a:xfrm>
        </p:grpSpPr>
        <p:sp>
          <p:nvSpPr>
            <p:cNvPr id="11" name="テキスト ボックス 10"/>
            <p:cNvSpPr txBox="1"/>
            <p:nvPr/>
          </p:nvSpPr>
          <p:spPr>
            <a:xfrm>
              <a:off x="2725099" y="6531427"/>
              <a:ext cx="10149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latin typeface="Century Gothic"/>
                  <a:ea typeface="HG丸ｺﾞｼｯｸM-PRO"/>
                  <a:cs typeface="Century Gothic"/>
                </a:rPr>
                <a:t>proton</a:t>
              </a:r>
              <a:endParaRPr kumimoji="1" lang="ja-JP" altLang="en-US" sz="2000" dirty="0"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4533947" y="6530436"/>
              <a:ext cx="11511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latin typeface="Century Gothic"/>
                  <a:ea typeface="HG丸ｺﾞｼｯｸM-PRO"/>
                  <a:cs typeface="Century Gothic"/>
                </a:rPr>
                <a:t>neutron</a:t>
              </a:r>
              <a:endParaRPr kumimoji="1" lang="ja-JP" altLang="en-US" sz="2000" dirty="0">
                <a:latin typeface="Century Gothic"/>
                <a:ea typeface="HG丸ｺﾞｼｯｸM-PRO"/>
                <a:cs typeface="Century Gothic"/>
              </a:endParaRPr>
            </a:p>
          </p:txBody>
        </p:sp>
        <p:grpSp>
          <p:nvGrpSpPr>
            <p:cNvPr id="13" name="図形グループ 12"/>
            <p:cNvGrpSpPr/>
            <p:nvPr/>
          </p:nvGrpSpPr>
          <p:grpSpPr>
            <a:xfrm>
              <a:off x="1709787" y="4849092"/>
              <a:ext cx="3816836" cy="1743364"/>
              <a:chOff x="1709787" y="4849092"/>
              <a:chExt cx="3816836" cy="1743364"/>
            </a:xfrm>
          </p:grpSpPr>
          <p:cxnSp>
            <p:nvCxnSpPr>
              <p:cNvPr id="14" name="直線コネクタ 13"/>
              <p:cNvCxnSpPr/>
              <p:nvPr/>
            </p:nvCxnSpPr>
            <p:spPr>
              <a:xfrm flipV="1">
                <a:off x="2985669" y="4849092"/>
                <a:ext cx="0" cy="1743364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線コネクタ 14"/>
              <p:cNvCxnSpPr/>
              <p:nvPr/>
            </p:nvCxnSpPr>
            <p:spPr>
              <a:xfrm flipV="1">
                <a:off x="3270844" y="4849092"/>
                <a:ext cx="0" cy="1743364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コネクタ 15"/>
              <p:cNvCxnSpPr/>
              <p:nvPr/>
            </p:nvCxnSpPr>
            <p:spPr>
              <a:xfrm flipV="1">
                <a:off x="3556018" y="4849092"/>
                <a:ext cx="0" cy="1743364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コネクタ 16"/>
              <p:cNvCxnSpPr/>
              <p:nvPr/>
            </p:nvCxnSpPr>
            <p:spPr>
              <a:xfrm flipV="1">
                <a:off x="4858329" y="4849092"/>
                <a:ext cx="0" cy="1743364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コネクタ 17"/>
              <p:cNvCxnSpPr/>
              <p:nvPr/>
            </p:nvCxnSpPr>
            <p:spPr>
              <a:xfrm flipV="1">
                <a:off x="5143504" y="4849092"/>
                <a:ext cx="0" cy="1743364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線コネクタ 18"/>
              <p:cNvCxnSpPr/>
              <p:nvPr/>
            </p:nvCxnSpPr>
            <p:spPr>
              <a:xfrm flipV="1">
                <a:off x="5428678" y="4849092"/>
                <a:ext cx="0" cy="1743364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" name="図形グループ 19"/>
              <p:cNvGrpSpPr>
                <a:grpSpLocks noChangeAspect="1"/>
              </p:cNvGrpSpPr>
              <p:nvPr/>
            </p:nvGrpSpPr>
            <p:grpSpPr>
              <a:xfrm>
                <a:off x="3560451" y="5823175"/>
                <a:ext cx="1297878" cy="211176"/>
                <a:chOff x="558800" y="1606550"/>
                <a:chExt cx="7772400" cy="1981200"/>
              </a:xfrm>
            </p:grpSpPr>
            <p:sp>
              <p:nvSpPr>
                <p:cNvPr id="43" name="円弧 42"/>
                <p:cNvSpPr/>
                <p:nvPr/>
              </p:nvSpPr>
              <p:spPr>
                <a:xfrm>
                  <a:off x="6807200" y="1606550"/>
                  <a:ext cx="482600" cy="1981200"/>
                </a:xfrm>
                <a:prstGeom prst="arc">
                  <a:avLst>
                    <a:gd name="adj1" fmla="val 21408586"/>
                    <a:gd name="adj2" fmla="val 10892397"/>
                  </a:avLst>
                </a:prstGeom>
                <a:noFill/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44" name="円弧 43"/>
                <p:cNvSpPr/>
                <p:nvPr/>
              </p:nvSpPr>
              <p:spPr>
                <a:xfrm flipV="1">
                  <a:off x="5765800" y="1606550"/>
                  <a:ext cx="1524000" cy="1981200"/>
                </a:xfrm>
                <a:prstGeom prst="arc">
                  <a:avLst>
                    <a:gd name="adj1" fmla="val 21581260"/>
                    <a:gd name="adj2" fmla="val 10778278"/>
                  </a:avLst>
                </a:prstGeom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45" name="円弧 44"/>
                <p:cNvSpPr/>
                <p:nvPr/>
              </p:nvSpPr>
              <p:spPr>
                <a:xfrm>
                  <a:off x="5765800" y="1606550"/>
                  <a:ext cx="482600" cy="1981200"/>
                </a:xfrm>
                <a:prstGeom prst="arc">
                  <a:avLst>
                    <a:gd name="adj1" fmla="val 1638"/>
                    <a:gd name="adj2" fmla="val 10892397"/>
                  </a:avLst>
                </a:prstGeom>
                <a:noFill/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46" name="円弧 45"/>
                <p:cNvSpPr/>
                <p:nvPr/>
              </p:nvSpPr>
              <p:spPr>
                <a:xfrm flipV="1">
                  <a:off x="4724400" y="1606550"/>
                  <a:ext cx="1524000" cy="1981200"/>
                </a:xfrm>
                <a:prstGeom prst="arc">
                  <a:avLst>
                    <a:gd name="adj1" fmla="val 21580407"/>
                    <a:gd name="adj2" fmla="val 10778278"/>
                  </a:avLst>
                </a:prstGeom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47" name="円弧 46"/>
                <p:cNvSpPr/>
                <p:nvPr/>
              </p:nvSpPr>
              <p:spPr>
                <a:xfrm flipV="1">
                  <a:off x="6807200" y="1606550"/>
                  <a:ext cx="1524000" cy="1981200"/>
                </a:xfrm>
                <a:prstGeom prst="arc">
                  <a:avLst>
                    <a:gd name="adj1" fmla="val 21580407"/>
                    <a:gd name="adj2" fmla="val 10778278"/>
                  </a:avLst>
                </a:prstGeom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48" name="円弧 47"/>
                <p:cNvSpPr/>
                <p:nvPr/>
              </p:nvSpPr>
              <p:spPr>
                <a:xfrm>
                  <a:off x="4724400" y="1606550"/>
                  <a:ext cx="482600" cy="1981200"/>
                </a:xfrm>
                <a:prstGeom prst="arc">
                  <a:avLst>
                    <a:gd name="adj1" fmla="val 21408586"/>
                    <a:gd name="adj2" fmla="val 10892397"/>
                  </a:avLst>
                </a:prstGeom>
                <a:noFill/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49" name="円弧 48"/>
                <p:cNvSpPr/>
                <p:nvPr/>
              </p:nvSpPr>
              <p:spPr>
                <a:xfrm>
                  <a:off x="3683000" y="1606550"/>
                  <a:ext cx="482600" cy="1981200"/>
                </a:xfrm>
                <a:prstGeom prst="arc">
                  <a:avLst>
                    <a:gd name="adj1" fmla="val 21408586"/>
                    <a:gd name="adj2" fmla="val 10892397"/>
                  </a:avLst>
                </a:prstGeom>
                <a:noFill/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50" name="円弧 49"/>
                <p:cNvSpPr/>
                <p:nvPr/>
              </p:nvSpPr>
              <p:spPr>
                <a:xfrm flipV="1">
                  <a:off x="2641600" y="1606550"/>
                  <a:ext cx="1524000" cy="1981200"/>
                </a:xfrm>
                <a:prstGeom prst="arc">
                  <a:avLst>
                    <a:gd name="adj1" fmla="val 21581260"/>
                    <a:gd name="adj2" fmla="val 10778278"/>
                  </a:avLst>
                </a:prstGeom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51" name="円弧 50"/>
                <p:cNvSpPr/>
                <p:nvPr/>
              </p:nvSpPr>
              <p:spPr>
                <a:xfrm>
                  <a:off x="2641600" y="1606550"/>
                  <a:ext cx="482600" cy="1981200"/>
                </a:xfrm>
                <a:prstGeom prst="arc">
                  <a:avLst>
                    <a:gd name="adj1" fmla="val 1638"/>
                    <a:gd name="adj2" fmla="val 10892397"/>
                  </a:avLst>
                </a:prstGeom>
                <a:noFill/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52" name="円弧 51"/>
                <p:cNvSpPr/>
                <p:nvPr/>
              </p:nvSpPr>
              <p:spPr>
                <a:xfrm flipV="1">
                  <a:off x="1600200" y="1606550"/>
                  <a:ext cx="1524000" cy="1981200"/>
                </a:xfrm>
                <a:prstGeom prst="arc">
                  <a:avLst>
                    <a:gd name="adj1" fmla="val 21580407"/>
                    <a:gd name="adj2" fmla="val 10778278"/>
                  </a:avLst>
                </a:prstGeom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53" name="円弧 52"/>
                <p:cNvSpPr/>
                <p:nvPr/>
              </p:nvSpPr>
              <p:spPr>
                <a:xfrm flipV="1">
                  <a:off x="3683000" y="1606550"/>
                  <a:ext cx="1524000" cy="1981200"/>
                </a:xfrm>
                <a:prstGeom prst="arc">
                  <a:avLst>
                    <a:gd name="adj1" fmla="val 21580407"/>
                    <a:gd name="adj2" fmla="val 10778278"/>
                  </a:avLst>
                </a:prstGeom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54" name="円弧 53"/>
                <p:cNvSpPr/>
                <p:nvPr/>
              </p:nvSpPr>
              <p:spPr>
                <a:xfrm>
                  <a:off x="1600200" y="1606550"/>
                  <a:ext cx="482600" cy="1981200"/>
                </a:xfrm>
                <a:prstGeom prst="arc">
                  <a:avLst>
                    <a:gd name="adj1" fmla="val 21408586"/>
                    <a:gd name="adj2" fmla="val 10892397"/>
                  </a:avLst>
                </a:prstGeom>
                <a:noFill/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55" name="円弧 54"/>
                <p:cNvSpPr/>
                <p:nvPr/>
              </p:nvSpPr>
              <p:spPr>
                <a:xfrm flipV="1">
                  <a:off x="558800" y="1606550"/>
                  <a:ext cx="1524000" cy="1981200"/>
                </a:xfrm>
                <a:prstGeom prst="arc">
                  <a:avLst>
                    <a:gd name="adj1" fmla="val 21580407"/>
                    <a:gd name="adj2" fmla="val 10778278"/>
                  </a:avLst>
                </a:prstGeom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</p:grpSp>
          <p:sp>
            <p:nvSpPr>
              <p:cNvPr id="21" name="二等辺三角形 20"/>
              <p:cNvSpPr/>
              <p:nvPr/>
            </p:nvSpPr>
            <p:spPr>
              <a:xfrm>
                <a:off x="2887723" y="6070200"/>
                <a:ext cx="195891" cy="168872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22" name="二等辺三角形 21"/>
              <p:cNvSpPr/>
              <p:nvPr/>
            </p:nvSpPr>
            <p:spPr>
              <a:xfrm>
                <a:off x="3172898" y="6070200"/>
                <a:ext cx="195891" cy="168872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23" name="二等辺三角形 22"/>
              <p:cNvSpPr/>
              <p:nvPr/>
            </p:nvSpPr>
            <p:spPr>
              <a:xfrm>
                <a:off x="3454996" y="6070200"/>
                <a:ext cx="195891" cy="168872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24" name="二等辺三角形 23"/>
              <p:cNvSpPr/>
              <p:nvPr/>
            </p:nvSpPr>
            <p:spPr>
              <a:xfrm>
                <a:off x="4762426" y="6070200"/>
                <a:ext cx="195891" cy="168872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25" name="二等辺三角形 24"/>
              <p:cNvSpPr/>
              <p:nvPr/>
            </p:nvSpPr>
            <p:spPr>
              <a:xfrm>
                <a:off x="5045558" y="6070200"/>
                <a:ext cx="195891" cy="168872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26" name="二等辺三角形 25"/>
              <p:cNvSpPr/>
              <p:nvPr/>
            </p:nvSpPr>
            <p:spPr>
              <a:xfrm>
                <a:off x="5330732" y="6070200"/>
                <a:ext cx="195891" cy="168872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cxnSp>
            <p:nvCxnSpPr>
              <p:cNvPr id="27" name="直線コネクタ 26"/>
              <p:cNvCxnSpPr/>
              <p:nvPr/>
            </p:nvCxnSpPr>
            <p:spPr>
              <a:xfrm flipV="1">
                <a:off x="2451978" y="5370171"/>
                <a:ext cx="0" cy="467297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headEnd type="none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テキスト ボックス 27"/>
              <p:cNvSpPr txBox="1"/>
              <p:nvPr/>
            </p:nvSpPr>
            <p:spPr>
              <a:xfrm>
                <a:off x="1709787" y="5370171"/>
                <a:ext cx="76036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 smtClean="0">
                    <a:latin typeface="Century Gothic"/>
                    <a:ea typeface="HG丸ｺﾞｼｯｸM-PRO"/>
                    <a:cs typeface="Century Gothic"/>
                  </a:rPr>
                  <a:t>Time</a:t>
                </a:r>
                <a:endParaRPr kumimoji="1" lang="ja-JP" altLang="en-US" sz="20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grpSp>
            <p:nvGrpSpPr>
              <p:cNvPr id="29" name="図形グループ 28"/>
              <p:cNvGrpSpPr>
                <a:grpSpLocks noChangeAspect="1"/>
              </p:cNvGrpSpPr>
              <p:nvPr/>
            </p:nvGrpSpPr>
            <p:grpSpPr>
              <a:xfrm>
                <a:off x="3560451" y="5292105"/>
                <a:ext cx="1297878" cy="211176"/>
                <a:chOff x="558800" y="1606550"/>
                <a:chExt cx="7772400" cy="1981200"/>
              </a:xfrm>
            </p:grpSpPr>
            <p:sp>
              <p:nvSpPr>
                <p:cNvPr id="30" name="円弧 29"/>
                <p:cNvSpPr/>
                <p:nvPr/>
              </p:nvSpPr>
              <p:spPr>
                <a:xfrm>
                  <a:off x="6807200" y="1606550"/>
                  <a:ext cx="482600" cy="1981200"/>
                </a:xfrm>
                <a:prstGeom prst="arc">
                  <a:avLst>
                    <a:gd name="adj1" fmla="val 21408586"/>
                    <a:gd name="adj2" fmla="val 10892397"/>
                  </a:avLst>
                </a:prstGeom>
                <a:noFill/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31" name="円弧 30"/>
                <p:cNvSpPr/>
                <p:nvPr/>
              </p:nvSpPr>
              <p:spPr>
                <a:xfrm flipV="1">
                  <a:off x="5765800" y="1606550"/>
                  <a:ext cx="1524000" cy="1981200"/>
                </a:xfrm>
                <a:prstGeom prst="arc">
                  <a:avLst>
                    <a:gd name="adj1" fmla="val 21581260"/>
                    <a:gd name="adj2" fmla="val 10778278"/>
                  </a:avLst>
                </a:prstGeom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32" name="円弧 31"/>
                <p:cNvSpPr/>
                <p:nvPr/>
              </p:nvSpPr>
              <p:spPr>
                <a:xfrm>
                  <a:off x="5765800" y="1606550"/>
                  <a:ext cx="482600" cy="1981200"/>
                </a:xfrm>
                <a:prstGeom prst="arc">
                  <a:avLst>
                    <a:gd name="adj1" fmla="val 1638"/>
                    <a:gd name="adj2" fmla="val 10892397"/>
                  </a:avLst>
                </a:prstGeom>
                <a:noFill/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33" name="円弧 32"/>
                <p:cNvSpPr/>
                <p:nvPr/>
              </p:nvSpPr>
              <p:spPr>
                <a:xfrm flipV="1">
                  <a:off x="4724400" y="1606550"/>
                  <a:ext cx="1524000" cy="1981200"/>
                </a:xfrm>
                <a:prstGeom prst="arc">
                  <a:avLst>
                    <a:gd name="adj1" fmla="val 21580407"/>
                    <a:gd name="adj2" fmla="val 10778278"/>
                  </a:avLst>
                </a:prstGeom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34" name="円弧 33"/>
                <p:cNvSpPr/>
                <p:nvPr/>
              </p:nvSpPr>
              <p:spPr>
                <a:xfrm flipV="1">
                  <a:off x="6807200" y="1606550"/>
                  <a:ext cx="1524000" cy="1981200"/>
                </a:xfrm>
                <a:prstGeom prst="arc">
                  <a:avLst>
                    <a:gd name="adj1" fmla="val 21580407"/>
                    <a:gd name="adj2" fmla="val 10778278"/>
                  </a:avLst>
                </a:prstGeom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35" name="円弧 34"/>
                <p:cNvSpPr/>
                <p:nvPr/>
              </p:nvSpPr>
              <p:spPr>
                <a:xfrm>
                  <a:off x="4724400" y="1606550"/>
                  <a:ext cx="482600" cy="1981200"/>
                </a:xfrm>
                <a:prstGeom prst="arc">
                  <a:avLst>
                    <a:gd name="adj1" fmla="val 21408586"/>
                    <a:gd name="adj2" fmla="val 10892397"/>
                  </a:avLst>
                </a:prstGeom>
                <a:noFill/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36" name="円弧 35"/>
                <p:cNvSpPr/>
                <p:nvPr/>
              </p:nvSpPr>
              <p:spPr>
                <a:xfrm>
                  <a:off x="3683000" y="1606550"/>
                  <a:ext cx="482600" cy="1981200"/>
                </a:xfrm>
                <a:prstGeom prst="arc">
                  <a:avLst>
                    <a:gd name="adj1" fmla="val 21408586"/>
                    <a:gd name="adj2" fmla="val 10892397"/>
                  </a:avLst>
                </a:prstGeom>
                <a:noFill/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37" name="円弧 36"/>
                <p:cNvSpPr/>
                <p:nvPr/>
              </p:nvSpPr>
              <p:spPr>
                <a:xfrm flipV="1">
                  <a:off x="2641600" y="1606550"/>
                  <a:ext cx="1524000" cy="1981200"/>
                </a:xfrm>
                <a:prstGeom prst="arc">
                  <a:avLst>
                    <a:gd name="adj1" fmla="val 21581260"/>
                    <a:gd name="adj2" fmla="val 10778278"/>
                  </a:avLst>
                </a:prstGeom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38" name="円弧 37"/>
                <p:cNvSpPr/>
                <p:nvPr/>
              </p:nvSpPr>
              <p:spPr>
                <a:xfrm>
                  <a:off x="2641600" y="1606550"/>
                  <a:ext cx="482600" cy="1981200"/>
                </a:xfrm>
                <a:prstGeom prst="arc">
                  <a:avLst>
                    <a:gd name="adj1" fmla="val 1638"/>
                    <a:gd name="adj2" fmla="val 10892397"/>
                  </a:avLst>
                </a:prstGeom>
                <a:noFill/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39" name="円弧 38"/>
                <p:cNvSpPr/>
                <p:nvPr/>
              </p:nvSpPr>
              <p:spPr>
                <a:xfrm flipV="1">
                  <a:off x="1600200" y="1606550"/>
                  <a:ext cx="1524000" cy="1981200"/>
                </a:xfrm>
                <a:prstGeom prst="arc">
                  <a:avLst>
                    <a:gd name="adj1" fmla="val 21580407"/>
                    <a:gd name="adj2" fmla="val 10778278"/>
                  </a:avLst>
                </a:prstGeom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40" name="円弧 39"/>
                <p:cNvSpPr/>
                <p:nvPr/>
              </p:nvSpPr>
              <p:spPr>
                <a:xfrm flipV="1">
                  <a:off x="3683000" y="1606550"/>
                  <a:ext cx="1524000" cy="1981200"/>
                </a:xfrm>
                <a:prstGeom prst="arc">
                  <a:avLst>
                    <a:gd name="adj1" fmla="val 21580407"/>
                    <a:gd name="adj2" fmla="val 10778278"/>
                  </a:avLst>
                </a:prstGeom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41" name="円弧 40"/>
                <p:cNvSpPr/>
                <p:nvPr/>
              </p:nvSpPr>
              <p:spPr>
                <a:xfrm>
                  <a:off x="1600200" y="1606550"/>
                  <a:ext cx="482600" cy="1981200"/>
                </a:xfrm>
                <a:prstGeom prst="arc">
                  <a:avLst>
                    <a:gd name="adj1" fmla="val 21408586"/>
                    <a:gd name="adj2" fmla="val 10892397"/>
                  </a:avLst>
                </a:prstGeom>
                <a:noFill/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42" name="円弧 41"/>
                <p:cNvSpPr/>
                <p:nvPr/>
              </p:nvSpPr>
              <p:spPr>
                <a:xfrm flipV="1">
                  <a:off x="558800" y="1606550"/>
                  <a:ext cx="1524000" cy="1981200"/>
                </a:xfrm>
                <a:prstGeom prst="arc">
                  <a:avLst>
                    <a:gd name="adj1" fmla="val 21580407"/>
                    <a:gd name="adj2" fmla="val 10778278"/>
                  </a:avLst>
                </a:prstGeom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</p:grpSp>
        </p:grpSp>
      </p:grpSp>
      <p:sp>
        <p:nvSpPr>
          <p:cNvPr id="56" name="円/楕円 55"/>
          <p:cNvSpPr/>
          <p:nvPr/>
        </p:nvSpPr>
        <p:spPr>
          <a:xfrm>
            <a:off x="2284996" y="4455028"/>
            <a:ext cx="274959" cy="274959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57" name="円/楕円 56"/>
          <p:cNvSpPr/>
          <p:nvPr/>
        </p:nvSpPr>
        <p:spPr>
          <a:xfrm>
            <a:off x="2574875" y="4459646"/>
            <a:ext cx="274959" cy="274959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58" name="円/楕円 57"/>
          <p:cNvSpPr/>
          <p:nvPr/>
        </p:nvSpPr>
        <p:spPr>
          <a:xfrm>
            <a:off x="2864754" y="4464264"/>
            <a:ext cx="274959" cy="27495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59" name="円/楕円 58"/>
          <p:cNvSpPr/>
          <p:nvPr/>
        </p:nvSpPr>
        <p:spPr>
          <a:xfrm>
            <a:off x="4157656" y="4457337"/>
            <a:ext cx="274959" cy="274959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60" name="円/楕円 59"/>
          <p:cNvSpPr/>
          <p:nvPr/>
        </p:nvSpPr>
        <p:spPr>
          <a:xfrm>
            <a:off x="4447535" y="4461955"/>
            <a:ext cx="274959" cy="274959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61" name="円/楕円 60"/>
          <p:cNvSpPr/>
          <p:nvPr/>
        </p:nvSpPr>
        <p:spPr>
          <a:xfrm>
            <a:off x="4737414" y="4466575"/>
            <a:ext cx="274959" cy="27495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3297044" y="3607345"/>
            <a:ext cx="6966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Century Gothic"/>
                <a:ea typeface="HG丸ｺﾞｼｯｸM-PRO"/>
                <a:cs typeface="Century Gothic"/>
              </a:rPr>
              <a:t>gluon</a:t>
            </a:r>
            <a:endParaRPr kumimoji="1" lang="ja-JP" altLang="en-US" sz="14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1597984" y="4427899"/>
            <a:ext cx="684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Century Gothic"/>
                <a:ea typeface="HG丸ｺﾞｼｯｸM-PRO"/>
                <a:cs typeface="Century Gothic"/>
              </a:rPr>
              <a:t>quark</a:t>
            </a:r>
            <a:endParaRPr kumimoji="1" lang="ja-JP" altLang="en-US" sz="1400" dirty="0"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64" name="図形グループ 63"/>
          <p:cNvGrpSpPr/>
          <p:nvPr/>
        </p:nvGrpSpPr>
        <p:grpSpPr>
          <a:xfrm>
            <a:off x="5670563" y="2506055"/>
            <a:ext cx="2926526" cy="2564002"/>
            <a:chOff x="6057068" y="4333896"/>
            <a:chExt cx="2926526" cy="2564002"/>
          </a:xfrm>
        </p:grpSpPr>
        <p:sp>
          <p:nvSpPr>
            <p:cNvPr id="65" name="円弧 64"/>
            <p:cNvSpPr/>
            <p:nvPr/>
          </p:nvSpPr>
          <p:spPr>
            <a:xfrm flipH="1" flipV="1">
              <a:off x="6887987" y="4333896"/>
              <a:ext cx="1312976" cy="961121"/>
            </a:xfrm>
            <a:prstGeom prst="arc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cs typeface="Century Gothic"/>
              </a:endParaRPr>
            </a:p>
          </p:txBody>
        </p:sp>
        <p:grpSp>
          <p:nvGrpSpPr>
            <p:cNvPr id="66" name="図形グループ 65"/>
            <p:cNvGrpSpPr/>
            <p:nvPr/>
          </p:nvGrpSpPr>
          <p:grpSpPr>
            <a:xfrm>
              <a:off x="6057068" y="4815453"/>
              <a:ext cx="2926526" cy="2082445"/>
              <a:chOff x="6057068" y="4815453"/>
              <a:chExt cx="2926526" cy="2082445"/>
            </a:xfrm>
          </p:grpSpPr>
          <p:sp>
            <p:nvSpPr>
              <p:cNvPr id="68" name="テキスト ボックス 67"/>
              <p:cNvSpPr txBox="1"/>
              <p:nvPr/>
            </p:nvSpPr>
            <p:spPr>
              <a:xfrm>
                <a:off x="6057068" y="6497788"/>
                <a:ext cx="101497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 smtClean="0">
                    <a:latin typeface="Century Gothic"/>
                    <a:ea typeface="HG丸ｺﾞｼｯｸM-PRO"/>
                    <a:cs typeface="Century Gothic"/>
                  </a:rPr>
                  <a:t>proton</a:t>
                </a:r>
                <a:endParaRPr kumimoji="1" lang="ja-JP" altLang="en-US" sz="20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69" name="テキスト ボックス 68"/>
              <p:cNvSpPr txBox="1"/>
              <p:nvPr/>
            </p:nvSpPr>
            <p:spPr>
              <a:xfrm>
                <a:off x="7832493" y="6496797"/>
                <a:ext cx="115110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 smtClean="0">
                    <a:latin typeface="Century Gothic"/>
                    <a:ea typeface="HG丸ｺﾞｼｯｸM-PRO"/>
                    <a:cs typeface="Century Gothic"/>
                  </a:rPr>
                  <a:t>neutron</a:t>
                </a:r>
                <a:endParaRPr kumimoji="1" lang="ja-JP" altLang="en-US" sz="20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cxnSp>
            <p:nvCxnSpPr>
              <p:cNvPr id="70" name="直線コネクタ 69"/>
              <p:cNvCxnSpPr/>
              <p:nvPr/>
            </p:nvCxnSpPr>
            <p:spPr>
              <a:xfrm flipV="1">
                <a:off x="6317638" y="4815453"/>
                <a:ext cx="0" cy="1743364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線コネクタ 70"/>
              <p:cNvCxnSpPr/>
              <p:nvPr/>
            </p:nvCxnSpPr>
            <p:spPr>
              <a:xfrm flipV="1">
                <a:off x="6602813" y="4815453"/>
                <a:ext cx="0" cy="1743364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線コネクタ 71"/>
              <p:cNvCxnSpPr>
                <a:endCxn id="84" idx="2"/>
              </p:cNvCxnSpPr>
              <p:nvPr/>
            </p:nvCxnSpPr>
            <p:spPr>
              <a:xfrm flipV="1">
                <a:off x="6887987" y="5775578"/>
                <a:ext cx="8741" cy="78324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線コネクタ 72"/>
              <p:cNvCxnSpPr>
                <a:endCxn id="83" idx="2"/>
              </p:cNvCxnSpPr>
              <p:nvPr/>
            </p:nvCxnSpPr>
            <p:spPr>
              <a:xfrm flipV="1">
                <a:off x="8182164" y="5775578"/>
                <a:ext cx="0" cy="754519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線コネクタ 73"/>
              <p:cNvCxnSpPr/>
              <p:nvPr/>
            </p:nvCxnSpPr>
            <p:spPr>
              <a:xfrm flipV="1">
                <a:off x="8475473" y="4815453"/>
                <a:ext cx="0" cy="1743364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線コネクタ 74"/>
              <p:cNvCxnSpPr/>
              <p:nvPr/>
            </p:nvCxnSpPr>
            <p:spPr>
              <a:xfrm flipV="1">
                <a:off x="8760647" y="4815453"/>
                <a:ext cx="0" cy="1743364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6" name="図形グループ 75"/>
              <p:cNvGrpSpPr>
                <a:grpSpLocks noChangeAspect="1"/>
              </p:cNvGrpSpPr>
              <p:nvPr/>
            </p:nvGrpSpPr>
            <p:grpSpPr>
              <a:xfrm>
                <a:off x="6892420" y="5789536"/>
                <a:ext cx="1297878" cy="211176"/>
                <a:chOff x="558800" y="1606550"/>
                <a:chExt cx="7772400" cy="1981200"/>
              </a:xfrm>
            </p:grpSpPr>
            <p:sp>
              <p:nvSpPr>
                <p:cNvPr id="85" name="円弧 84"/>
                <p:cNvSpPr/>
                <p:nvPr/>
              </p:nvSpPr>
              <p:spPr>
                <a:xfrm>
                  <a:off x="6807200" y="1606550"/>
                  <a:ext cx="482600" cy="1981200"/>
                </a:xfrm>
                <a:prstGeom prst="arc">
                  <a:avLst>
                    <a:gd name="adj1" fmla="val 21408586"/>
                    <a:gd name="adj2" fmla="val 10892397"/>
                  </a:avLst>
                </a:prstGeom>
                <a:noFill/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86" name="円弧 85"/>
                <p:cNvSpPr/>
                <p:nvPr/>
              </p:nvSpPr>
              <p:spPr>
                <a:xfrm flipV="1">
                  <a:off x="5765800" y="1606550"/>
                  <a:ext cx="1524000" cy="1981200"/>
                </a:xfrm>
                <a:prstGeom prst="arc">
                  <a:avLst>
                    <a:gd name="adj1" fmla="val 21581260"/>
                    <a:gd name="adj2" fmla="val 10778278"/>
                  </a:avLst>
                </a:prstGeom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87" name="円弧 86"/>
                <p:cNvSpPr/>
                <p:nvPr/>
              </p:nvSpPr>
              <p:spPr>
                <a:xfrm>
                  <a:off x="5765800" y="1606550"/>
                  <a:ext cx="482600" cy="1981200"/>
                </a:xfrm>
                <a:prstGeom prst="arc">
                  <a:avLst>
                    <a:gd name="adj1" fmla="val 1638"/>
                    <a:gd name="adj2" fmla="val 10892397"/>
                  </a:avLst>
                </a:prstGeom>
                <a:noFill/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88" name="円弧 87"/>
                <p:cNvSpPr/>
                <p:nvPr/>
              </p:nvSpPr>
              <p:spPr>
                <a:xfrm flipV="1">
                  <a:off x="4724400" y="1606550"/>
                  <a:ext cx="1524000" cy="1981200"/>
                </a:xfrm>
                <a:prstGeom prst="arc">
                  <a:avLst>
                    <a:gd name="adj1" fmla="val 21580407"/>
                    <a:gd name="adj2" fmla="val 10778278"/>
                  </a:avLst>
                </a:prstGeom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89" name="円弧 88"/>
                <p:cNvSpPr/>
                <p:nvPr/>
              </p:nvSpPr>
              <p:spPr>
                <a:xfrm flipV="1">
                  <a:off x="6807200" y="1606550"/>
                  <a:ext cx="1524000" cy="1981200"/>
                </a:xfrm>
                <a:prstGeom prst="arc">
                  <a:avLst>
                    <a:gd name="adj1" fmla="val 21580407"/>
                    <a:gd name="adj2" fmla="val 10778278"/>
                  </a:avLst>
                </a:prstGeom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90" name="円弧 89"/>
                <p:cNvSpPr/>
                <p:nvPr/>
              </p:nvSpPr>
              <p:spPr>
                <a:xfrm>
                  <a:off x="4724400" y="1606550"/>
                  <a:ext cx="482600" cy="1981200"/>
                </a:xfrm>
                <a:prstGeom prst="arc">
                  <a:avLst>
                    <a:gd name="adj1" fmla="val 21408586"/>
                    <a:gd name="adj2" fmla="val 10892397"/>
                  </a:avLst>
                </a:prstGeom>
                <a:noFill/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91" name="円弧 90"/>
                <p:cNvSpPr/>
                <p:nvPr/>
              </p:nvSpPr>
              <p:spPr>
                <a:xfrm>
                  <a:off x="3683000" y="1606550"/>
                  <a:ext cx="482600" cy="1981200"/>
                </a:xfrm>
                <a:prstGeom prst="arc">
                  <a:avLst>
                    <a:gd name="adj1" fmla="val 21408586"/>
                    <a:gd name="adj2" fmla="val 10892397"/>
                  </a:avLst>
                </a:prstGeom>
                <a:noFill/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92" name="円弧 91"/>
                <p:cNvSpPr/>
                <p:nvPr/>
              </p:nvSpPr>
              <p:spPr>
                <a:xfrm flipV="1">
                  <a:off x="2641600" y="1606550"/>
                  <a:ext cx="1524000" cy="1981200"/>
                </a:xfrm>
                <a:prstGeom prst="arc">
                  <a:avLst>
                    <a:gd name="adj1" fmla="val 21581260"/>
                    <a:gd name="adj2" fmla="val 10778278"/>
                  </a:avLst>
                </a:prstGeom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93" name="円弧 92"/>
                <p:cNvSpPr/>
                <p:nvPr/>
              </p:nvSpPr>
              <p:spPr>
                <a:xfrm>
                  <a:off x="2641600" y="1606550"/>
                  <a:ext cx="482600" cy="1981200"/>
                </a:xfrm>
                <a:prstGeom prst="arc">
                  <a:avLst>
                    <a:gd name="adj1" fmla="val 1638"/>
                    <a:gd name="adj2" fmla="val 10892397"/>
                  </a:avLst>
                </a:prstGeom>
                <a:noFill/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94" name="円弧 93"/>
                <p:cNvSpPr/>
                <p:nvPr/>
              </p:nvSpPr>
              <p:spPr>
                <a:xfrm flipV="1">
                  <a:off x="1600200" y="1606550"/>
                  <a:ext cx="1524000" cy="1981200"/>
                </a:xfrm>
                <a:prstGeom prst="arc">
                  <a:avLst>
                    <a:gd name="adj1" fmla="val 21580407"/>
                    <a:gd name="adj2" fmla="val 10778278"/>
                  </a:avLst>
                </a:prstGeom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95" name="円弧 94"/>
                <p:cNvSpPr/>
                <p:nvPr/>
              </p:nvSpPr>
              <p:spPr>
                <a:xfrm flipV="1">
                  <a:off x="3683000" y="1606550"/>
                  <a:ext cx="1524000" cy="1981200"/>
                </a:xfrm>
                <a:prstGeom prst="arc">
                  <a:avLst>
                    <a:gd name="adj1" fmla="val 21580407"/>
                    <a:gd name="adj2" fmla="val 10778278"/>
                  </a:avLst>
                </a:prstGeom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96" name="円弧 95"/>
                <p:cNvSpPr/>
                <p:nvPr/>
              </p:nvSpPr>
              <p:spPr>
                <a:xfrm>
                  <a:off x="1600200" y="1606550"/>
                  <a:ext cx="482600" cy="1981200"/>
                </a:xfrm>
                <a:prstGeom prst="arc">
                  <a:avLst>
                    <a:gd name="adj1" fmla="val 21408586"/>
                    <a:gd name="adj2" fmla="val 10892397"/>
                  </a:avLst>
                </a:prstGeom>
                <a:noFill/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97" name="円弧 96"/>
                <p:cNvSpPr/>
                <p:nvPr/>
              </p:nvSpPr>
              <p:spPr>
                <a:xfrm flipV="1">
                  <a:off x="558800" y="1606550"/>
                  <a:ext cx="1524000" cy="1981200"/>
                </a:xfrm>
                <a:prstGeom prst="arc">
                  <a:avLst>
                    <a:gd name="adj1" fmla="val 21580407"/>
                    <a:gd name="adj2" fmla="val 10778278"/>
                  </a:avLst>
                </a:prstGeom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</p:grpSp>
          <p:sp>
            <p:nvSpPr>
              <p:cNvPr id="77" name="二等辺三角形 76"/>
              <p:cNvSpPr/>
              <p:nvPr/>
            </p:nvSpPr>
            <p:spPr>
              <a:xfrm>
                <a:off x="6219692" y="6036561"/>
                <a:ext cx="195891" cy="168872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78" name="二等辺三角形 77"/>
              <p:cNvSpPr/>
              <p:nvPr/>
            </p:nvSpPr>
            <p:spPr>
              <a:xfrm>
                <a:off x="6504867" y="6036561"/>
                <a:ext cx="195891" cy="168872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79" name="二等辺三角形 78"/>
              <p:cNvSpPr/>
              <p:nvPr/>
            </p:nvSpPr>
            <p:spPr>
              <a:xfrm>
                <a:off x="6786965" y="6036561"/>
                <a:ext cx="195891" cy="168872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80" name="二等辺三角形 79"/>
              <p:cNvSpPr/>
              <p:nvPr/>
            </p:nvSpPr>
            <p:spPr>
              <a:xfrm>
                <a:off x="8094395" y="6036561"/>
                <a:ext cx="195891" cy="168872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81" name="二等辺三角形 80"/>
              <p:cNvSpPr/>
              <p:nvPr/>
            </p:nvSpPr>
            <p:spPr>
              <a:xfrm>
                <a:off x="8377527" y="6036561"/>
                <a:ext cx="195891" cy="168872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82" name="二等辺三角形 81"/>
              <p:cNvSpPr/>
              <p:nvPr/>
            </p:nvSpPr>
            <p:spPr>
              <a:xfrm>
                <a:off x="8662701" y="6036561"/>
                <a:ext cx="195891" cy="168872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83" name="円弧 82"/>
              <p:cNvSpPr/>
              <p:nvPr/>
            </p:nvSpPr>
            <p:spPr>
              <a:xfrm>
                <a:off x="6869188" y="5295017"/>
                <a:ext cx="1312976" cy="961121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84" name="円弧 83"/>
              <p:cNvSpPr/>
              <p:nvPr/>
            </p:nvSpPr>
            <p:spPr>
              <a:xfrm flipH="1">
                <a:off x="6896728" y="5295017"/>
                <a:ext cx="1312976" cy="961121"/>
              </a:xfrm>
              <a:prstGeom prst="arc">
                <a:avLst>
                  <a:gd name="adj1" fmla="val 17780481"/>
                  <a:gd name="adj2" fmla="val 0"/>
                </a:avLst>
              </a:prstGeom>
              <a:ln w="285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67" name="円弧 66"/>
            <p:cNvSpPr/>
            <p:nvPr/>
          </p:nvSpPr>
          <p:spPr>
            <a:xfrm flipV="1">
              <a:off x="6808783" y="4333896"/>
              <a:ext cx="1312976" cy="961121"/>
            </a:xfrm>
            <a:prstGeom prst="arc">
              <a:avLst>
                <a:gd name="adj1" fmla="val 17897305"/>
                <a:gd name="adj2" fmla="val 0"/>
              </a:avLst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cs typeface="Century Gothic"/>
              </a:endParaRPr>
            </a:p>
          </p:txBody>
        </p:sp>
      </p:grpSp>
      <p:sp>
        <p:nvSpPr>
          <p:cNvPr id="98" name="円/楕円 97"/>
          <p:cNvSpPr/>
          <p:nvPr/>
        </p:nvSpPr>
        <p:spPr>
          <a:xfrm>
            <a:off x="5784244" y="4494505"/>
            <a:ext cx="274959" cy="274959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99" name="円/楕円 98"/>
          <p:cNvSpPr/>
          <p:nvPr/>
        </p:nvSpPr>
        <p:spPr>
          <a:xfrm>
            <a:off x="6074123" y="4499123"/>
            <a:ext cx="274959" cy="274959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100" name="円/楕円 99"/>
          <p:cNvSpPr/>
          <p:nvPr/>
        </p:nvSpPr>
        <p:spPr>
          <a:xfrm>
            <a:off x="6364002" y="4503741"/>
            <a:ext cx="274959" cy="27495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101" name="円/楕円 100"/>
          <p:cNvSpPr/>
          <p:nvPr/>
        </p:nvSpPr>
        <p:spPr>
          <a:xfrm>
            <a:off x="7656904" y="4496814"/>
            <a:ext cx="274959" cy="274959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102" name="円/楕円 101"/>
          <p:cNvSpPr/>
          <p:nvPr/>
        </p:nvSpPr>
        <p:spPr>
          <a:xfrm>
            <a:off x="7946783" y="4501432"/>
            <a:ext cx="274959" cy="274959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103" name="円/楕円 102"/>
          <p:cNvSpPr/>
          <p:nvPr/>
        </p:nvSpPr>
        <p:spPr>
          <a:xfrm>
            <a:off x="8236662" y="4506052"/>
            <a:ext cx="274959" cy="27495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104" name="テキスト ボックス 103"/>
          <p:cNvSpPr txBox="1"/>
          <p:nvPr/>
        </p:nvSpPr>
        <p:spPr>
          <a:xfrm>
            <a:off x="2247235" y="721611"/>
            <a:ext cx="46495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latin typeface="Century Gothic"/>
                <a:ea typeface="HG丸ｺﾞｼｯｸM-PRO"/>
                <a:cs typeface="Century Gothic"/>
              </a:rPr>
              <a:t>Properties of QCD</a:t>
            </a:r>
          </a:p>
        </p:txBody>
      </p:sp>
    </p:spTree>
    <p:extLst>
      <p:ext uri="{BB962C8B-B14F-4D97-AF65-F5344CB8AC3E}">
        <p14:creationId xmlns:p14="http://schemas.microsoft.com/office/powerpoint/2010/main" val="3239747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8769 0 " pathEditMode="relative" ptsTypes="AA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8734 0 " pathEditMode="relative" ptsTypes="AA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3316 " pathEditMode="relative" ptsTypes="AA">
                                      <p:cBhvr>
                                        <p:cTn id="50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3339 " pathEditMode="relative" ptsTypes="AA">
                                      <p:cBhvr>
                                        <p:cTn id="52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052 -0.08174 L 0.14169 -0.08174 L 0.14204 -0.15722 L -0.00052 -0.15976 L -0.00087 -0.23432 " pathEditMode="relative" ptsTypes="AAAAAA">
                                      <p:cBhvr>
                                        <p:cTn id="54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035 -0.08173 L -0.14273 -0.08173 L -0.14325 -0.16091 L -0.00104 -0.15929 L -0.00069 -0.23477 " pathEditMode="relative" ptsTypes="AAAAAA">
                                      <p:cBhvr>
                                        <p:cTn id="56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35 -0.23501 " pathEditMode="relative" ptsTypes="AA">
                                      <p:cBhvr>
                                        <p:cTn id="58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3478 " pathEditMode="relative" ptsTypes="AA">
                                      <p:cBhvr>
                                        <p:cTn id="60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3316 " pathEditMode="relative" ptsTypes="AA">
                                      <p:cBhvr>
                                        <p:cTn id="89" dur="3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3339 " pathEditMode="relative" ptsTypes="AA">
                                      <p:cBhvr>
                                        <p:cTn id="91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35 -0.23501 " pathEditMode="relative" ptsTypes="AA">
                                      <p:cBhvr>
                                        <p:cTn id="93" dur="3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3478 " pathEditMode="relative" ptsTypes="AA">
                                      <p:cBhvr>
                                        <p:cTn id="95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2.59259E-6 L -0.00018 -0.08217 L -0.14202 -0.08403 L -0.12274 -0.14004 L -0.07049 -0.16481 L -0.02136 -0.19375 L -0.00712 -0.23287 " pathEditMode="relative" rAng="0" ptsTypes="AAAAAAA">
                                      <p:cBhvr>
                                        <p:cTn id="97" dur="3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66" y="-11644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1.48148E-6 L 0.00018 -0.08565 L 0.14132 -0.08472 L 0.11441 -0.14977 L 0.06858 -0.16551 L 0.01337 -0.19329 L -0.00052 -0.23426 " pathEditMode="relative" rAng="0" ptsTypes="AAAAAAA">
                                      <p:cBhvr>
                                        <p:cTn id="99" dur="3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9" y="-1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/>
      <p:bldP spid="63" grpId="0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/>
        </p:nvSpPr>
        <p:spPr>
          <a:xfrm>
            <a:off x="1736190" y="3532611"/>
            <a:ext cx="6283631" cy="1455214"/>
          </a:xfrm>
          <a:prstGeom prst="rect">
            <a:avLst/>
          </a:prstGeom>
          <a:solidFill>
            <a:schemeClr val="accent2"/>
          </a:solidFill>
          <a:ln w="762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755766" y="1703319"/>
            <a:ext cx="500076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latin typeface="Century Gothic"/>
                <a:ea typeface="HG丸ｺﾞｼｯｸM-PRO"/>
                <a:cs typeface="Century Gothic"/>
              </a:rPr>
              <a:t>① Color charge </a:t>
            </a:r>
            <a:r>
              <a:rPr lang="en-US" altLang="ja-JP" sz="1400" dirty="0" smtClean="0">
                <a:latin typeface="Century Gothic"/>
                <a:ea typeface="HG丸ｺﾞｼｯｸM-PRO"/>
                <a:cs typeface="Century Gothic"/>
              </a:rPr>
              <a:t>(red, blue, green)</a:t>
            </a:r>
            <a:endParaRPr lang="ja-JP" altLang="en-US" sz="14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55766" y="2305190"/>
            <a:ext cx="67782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latin typeface="Century Gothic"/>
                <a:ea typeface="HG丸ｺﾞｼｯｸM-PRO"/>
                <a:cs typeface="Century Gothic"/>
              </a:rPr>
              <a:t>②</a:t>
            </a:r>
            <a:r>
              <a:rPr kumimoji="1" lang="ja-JP" altLang="en-US" sz="3200" dirty="0" smtClean="0"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en-US" altLang="ja-JP" sz="3200" dirty="0">
                <a:latin typeface="Century Gothic"/>
                <a:ea typeface="HG丸ｺﾞｼｯｸM-PRO"/>
                <a:cs typeface="Century Gothic"/>
              </a:rPr>
              <a:t>G</a:t>
            </a:r>
            <a:r>
              <a:rPr lang="en-US" altLang="ja-JP" sz="3200" dirty="0" smtClean="0">
                <a:latin typeface="Century Gothic"/>
                <a:ea typeface="HG丸ｺﾞｼｯｸM-PRO"/>
                <a:cs typeface="Century Gothic"/>
              </a:rPr>
              <a:t>luon</a:t>
            </a:r>
            <a:r>
              <a:rPr lang="ja-JP" altLang="en-US" sz="3200" dirty="0" smtClean="0"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en-US" altLang="ja-JP" sz="3200" dirty="0" smtClean="0">
                <a:latin typeface="Century Gothic"/>
                <a:ea typeface="HG丸ｺﾞｼｯｸM-PRO"/>
                <a:cs typeface="Century Gothic"/>
              </a:rPr>
              <a:t>exchange</a:t>
            </a:r>
            <a:r>
              <a:rPr lang="ja-JP" altLang="en-US" sz="3200" dirty="0" smtClean="0"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en-US" altLang="ja-JP" sz="3200" dirty="0" smtClean="0">
                <a:latin typeface="Century Gothic"/>
                <a:ea typeface="HG丸ｺﾞｼｯｸM-PRO"/>
                <a:cs typeface="Century Gothic"/>
              </a:rPr>
              <a:t>in</a:t>
            </a:r>
            <a:r>
              <a:rPr lang="ja-JP" altLang="en-US" sz="3200" dirty="0" smtClean="0"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ja-JP" altLang="ja-JP" sz="3200" dirty="0" smtClean="0">
                <a:latin typeface="Century Gothic"/>
                <a:ea typeface="HG丸ｺﾞｼｯｸM-PRO"/>
                <a:cs typeface="Century Gothic"/>
              </a:rPr>
              <a:t>i</a:t>
            </a:r>
            <a:r>
              <a:rPr lang="en-US" altLang="ja-JP" sz="3200" dirty="0" err="1" smtClean="0">
                <a:latin typeface="Century Gothic"/>
                <a:ea typeface="HG丸ｺﾞｼｯｸM-PRO"/>
                <a:cs typeface="Century Gothic"/>
              </a:rPr>
              <a:t>nter</a:t>
            </a:r>
            <a:r>
              <a:rPr lang="en-US" altLang="ja-JP" sz="3200" dirty="0" smtClean="0">
                <a:latin typeface="Century Gothic"/>
                <a:ea typeface="HG丸ｺﾞｼｯｸM-PRO"/>
                <a:cs typeface="Century Gothic"/>
              </a:rPr>
              <a:t>-quark</a:t>
            </a:r>
            <a:endParaRPr kumimoji="1" lang="ja-JP" altLang="en-US" sz="32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6877322" y="1893489"/>
            <a:ext cx="274959" cy="27495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7278257" y="1893489"/>
            <a:ext cx="274959" cy="274959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9" name="円/楕円 8"/>
          <p:cNvSpPr/>
          <p:nvPr/>
        </p:nvSpPr>
        <p:spPr>
          <a:xfrm>
            <a:off x="7679192" y="1893489"/>
            <a:ext cx="274959" cy="274959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755766" y="2900721"/>
            <a:ext cx="72152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latin typeface="HG丸ｺﾞｼｯｸM-PRO"/>
                <a:ea typeface="HG丸ｺﾞｼｯｸM-PRO"/>
                <a:cs typeface="HG丸ｺﾞｼｯｸM-PRO"/>
              </a:rPr>
              <a:t>③</a:t>
            </a:r>
            <a:r>
              <a:rPr lang="en-US" altLang="ja-JP" sz="3200" dirty="0">
                <a:latin typeface="Century Gothic"/>
                <a:ea typeface="HG丸ｺﾞｼｯｸM-PRO"/>
                <a:cs typeface="Century Gothic"/>
              </a:rPr>
              <a:t> </a:t>
            </a:r>
            <a:r>
              <a:rPr kumimoji="1" lang="en-US" altLang="ja-JP" sz="3200" dirty="0" smtClean="0">
                <a:latin typeface="Century Gothic"/>
                <a:ea typeface="HG丸ｺﾞｼｯｸM-PRO"/>
                <a:cs typeface="Century Gothic"/>
              </a:rPr>
              <a:t>Asymptotic freedom </a:t>
            </a:r>
            <a:r>
              <a:rPr kumimoji="1" lang="en-US" altLang="ja-JP" sz="1200" dirty="0" smtClean="0">
                <a:latin typeface="Century Gothic"/>
                <a:ea typeface="HG丸ｺﾞｼｯｸM-PRO"/>
                <a:cs typeface="Century Gothic"/>
              </a:rPr>
              <a:t>(small coupling at high energy)</a:t>
            </a:r>
            <a:endParaRPr kumimoji="1" lang="ja-JP" altLang="en-US" sz="12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755766" y="3410935"/>
            <a:ext cx="6264055" cy="1557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ja-JP" sz="3200" dirty="0" smtClean="0">
                <a:latin typeface="HG丸ｺﾞｼｯｸM-PRO"/>
                <a:ea typeface="HG丸ｺﾞｼｯｸM-PRO"/>
                <a:cs typeface="HG丸ｺﾞｼｯｸM-PRO"/>
              </a:rPr>
              <a:t>④</a:t>
            </a:r>
            <a:r>
              <a:rPr kumimoji="1" lang="en-US" altLang="ja-JP" sz="3200" dirty="0" smtClean="0">
                <a:latin typeface="Century Gothic"/>
                <a:ea typeface="HG丸ｺﾞｼｯｸM-PRO"/>
                <a:cs typeface="Century Gothic"/>
              </a:rPr>
              <a:t> “Structure” of QCD vacuum</a:t>
            </a:r>
          </a:p>
          <a:p>
            <a:pPr>
              <a:lnSpc>
                <a:spcPct val="120000"/>
              </a:lnSpc>
            </a:pPr>
            <a:r>
              <a:rPr kumimoji="1" lang="en-US" altLang="ja-JP" sz="2400" dirty="0" smtClean="0">
                <a:latin typeface="Century Gothic"/>
                <a:ea typeface="HG丸ｺﾞｼｯｸM-PRO"/>
                <a:cs typeface="Century Gothic"/>
              </a:rPr>
              <a:t>       - quarks are confined</a:t>
            </a:r>
          </a:p>
          <a:p>
            <a:pPr>
              <a:lnSpc>
                <a:spcPct val="120000"/>
              </a:lnSpc>
            </a:pPr>
            <a:r>
              <a:rPr lang="en-US" altLang="ja-JP" sz="2400" dirty="0" smtClean="0">
                <a:latin typeface="Century Gothic"/>
                <a:ea typeface="HG丸ｺﾞｼｯｸM-PRO"/>
                <a:cs typeface="Century Gothic"/>
              </a:rPr>
              <a:t>       - chiral symmetry is broken</a:t>
            </a:r>
            <a:endParaRPr kumimoji="1" lang="ja-JP" altLang="en-US" sz="24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691276" y="4946199"/>
            <a:ext cx="6410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“Wonderland” of strong interaction!!</a:t>
            </a:r>
            <a:endParaRPr kumimoji="1" lang="ja-JP" altLang="en-US" sz="2800" b="1" dirty="0">
              <a:solidFill>
                <a:schemeClr val="accent2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247235" y="721611"/>
            <a:ext cx="46495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latin typeface="Century Gothic"/>
                <a:ea typeface="HG丸ｺﾞｼｯｸM-PRO"/>
                <a:cs typeface="Century Gothic"/>
              </a:rPr>
              <a:t>Properties of QCD</a:t>
            </a:r>
          </a:p>
        </p:txBody>
      </p:sp>
    </p:spTree>
    <p:extLst>
      <p:ext uri="{BB962C8B-B14F-4D97-AF65-F5344CB8AC3E}">
        <p14:creationId xmlns:p14="http://schemas.microsoft.com/office/powerpoint/2010/main" val="85368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/>
      <p:bldP spid="11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893986" y="2526859"/>
            <a:ext cx="5217489" cy="3249516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56004" y="721611"/>
            <a:ext cx="74319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latin typeface="Century Gothic"/>
                <a:ea typeface="HG丸ｺﾞｼｯｸM-PRO"/>
                <a:cs typeface="Century Gothic"/>
              </a:rPr>
              <a:t>“Structure” of QCD vacuum?</a:t>
            </a:r>
            <a:endParaRPr kumimoji="1" lang="ja-JP" altLang="en-US" sz="4000" dirty="0"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7" name="図形グループ 6"/>
          <p:cNvGrpSpPr/>
          <p:nvPr/>
        </p:nvGrpSpPr>
        <p:grpSpPr>
          <a:xfrm>
            <a:off x="1733004" y="1621771"/>
            <a:ext cx="7322631" cy="4439023"/>
            <a:chOff x="1733004" y="1621771"/>
            <a:chExt cx="7322631" cy="4439023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70056" y="4559851"/>
              <a:ext cx="1147370" cy="1147370"/>
            </a:xfrm>
            <a:prstGeom prst="rect">
              <a:avLst/>
            </a:prstGeom>
          </p:spPr>
        </p:pic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4691278" y="4887093"/>
              <a:ext cx="1147370" cy="1147370"/>
            </a:xfrm>
            <a:prstGeom prst="rect">
              <a:avLst/>
            </a:prstGeom>
          </p:spPr>
        </p:pic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3986387" y="2394015"/>
              <a:ext cx="1147370" cy="1147370"/>
            </a:xfrm>
            <a:prstGeom prst="rect">
              <a:avLst/>
            </a:prstGeom>
          </p:spPr>
        </p:pic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821462" y="3777839"/>
              <a:ext cx="1147370" cy="1147370"/>
            </a:xfrm>
            <a:prstGeom prst="rect">
              <a:avLst/>
            </a:prstGeom>
          </p:spPr>
        </p:pic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83751" y="3386112"/>
              <a:ext cx="1147370" cy="1147370"/>
            </a:xfrm>
            <a:prstGeom prst="rect">
              <a:avLst/>
            </a:prstGeom>
          </p:spPr>
        </p:pic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73659" y="4357361"/>
              <a:ext cx="1147370" cy="1147370"/>
            </a:xfrm>
            <a:prstGeom prst="rect">
              <a:avLst/>
            </a:prstGeom>
          </p:spPr>
        </p:pic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03184" y="2991519"/>
              <a:ext cx="1147370" cy="1147370"/>
            </a:xfrm>
            <a:prstGeom prst="rect">
              <a:avLst/>
            </a:prstGeom>
          </p:spPr>
        </p:pic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2759637" y="4819053"/>
              <a:ext cx="1147370" cy="1147370"/>
            </a:xfrm>
            <a:prstGeom prst="rect">
              <a:avLst/>
            </a:prstGeom>
          </p:spPr>
        </p:pic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58777" y="2460674"/>
              <a:ext cx="1147370" cy="1147370"/>
            </a:xfrm>
            <a:prstGeom prst="rect">
              <a:avLst/>
            </a:prstGeom>
          </p:spPr>
        </p:pic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84273" y="4752512"/>
              <a:ext cx="1147370" cy="1147370"/>
            </a:xfrm>
            <a:prstGeom prst="rect">
              <a:avLst/>
            </a:prstGeom>
          </p:spPr>
        </p:pic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44173" y="4211656"/>
              <a:ext cx="1147370" cy="1147370"/>
            </a:xfrm>
            <a:prstGeom prst="rect">
              <a:avLst/>
            </a:prstGeom>
          </p:spPr>
        </p:pic>
        <p:pic>
          <p:nvPicPr>
            <p:cNvPr id="19" name="図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3413235" y="3431446"/>
              <a:ext cx="1147370" cy="1147370"/>
            </a:xfrm>
            <a:prstGeom prst="rect">
              <a:avLst/>
            </a:prstGeom>
          </p:spPr>
        </p:pic>
        <p:sp>
          <p:nvSpPr>
            <p:cNvPr id="20" name="テキスト ボックス 19"/>
            <p:cNvSpPr txBox="1"/>
            <p:nvPr/>
          </p:nvSpPr>
          <p:spPr>
            <a:xfrm>
              <a:off x="2025269" y="1621771"/>
              <a:ext cx="50934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>
                  <a:latin typeface="Century Gothic"/>
                  <a:ea typeface="HG丸ｺﾞｼｯｸM-PRO"/>
                  <a:cs typeface="Century Gothic"/>
                </a:rPr>
                <a:t>Many particles in QCD vacuum!</a:t>
              </a:r>
              <a:endParaRPr kumimoji="1" lang="ja-JP" altLang="en-US" sz="2400" dirty="0">
                <a:latin typeface="Century Gothic"/>
                <a:ea typeface="HG丸ｺﾞｼｯｸM-PRO"/>
                <a:cs typeface="Century Gothic"/>
              </a:endParaRPr>
            </a:p>
          </p:txBody>
        </p:sp>
        <p:pic>
          <p:nvPicPr>
            <p:cNvPr id="21" name="図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831828" y="2934053"/>
              <a:ext cx="1147370" cy="1147370"/>
            </a:xfrm>
            <a:prstGeom prst="rect">
              <a:avLst/>
            </a:prstGeom>
          </p:spPr>
        </p:pic>
        <p:pic>
          <p:nvPicPr>
            <p:cNvPr id="22" name="図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235" y="2573585"/>
              <a:ext cx="758590" cy="758590"/>
            </a:xfrm>
            <a:prstGeom prst="rect">
              <a:avLst/>
            </a:prstGeom>
          </p:spPr>
        </p:pic>
        <p:pic>
          <p:nvPicPr>
            <p:cNvPr id="23" name="図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59757" y="3421310"/>
              <a:ext cx="758590" cy="758590"/>
            </a:xfrm>
            <a:prstGeom prst="rect">
              <a:avLst/>
            </a:prstGeom>
          </p:spPr>
        </p:pic>
        <p:pic>
          <p:nvPicPr>
            <p:cNvPr id="24" name="図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715615" y="2280066"/>
              <a:ext cx="758590" cy="758590"/>
            </a:xfrm>
            <a:prstGeom prst="rect">
              <a:avLst/>
            </a:prstGeom>
          </p:spPr>
        </p:pic>
        <p:pic>
          <p:nvPicPr>
            <p:cNvPr id="25" name="図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6419845" y="2884840"/>
              <a:ext cx="758590" cy="758590"/>
            </a:xfrm>
            <a:prstGeom prst="rect">
              <a:avLst/>
            </a:prstGeom>
          </p:spPr>
        </p:pic>
        <p:pic>
          <p:nvPicPr>
            <p:cNvPr id="26" name="図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189989" y="3727103"/>
              <a:ext cx="758590" cy="758590"/>
            </a:xfrm>
            <a:prstGeom prst="rect">
              <a:avLst/>
            </a:prstGeom>
          </p:spPr>
        </p:pic>
        <p:pic>
          <p:nvPicPr>
            <p:cNvPr id="27" name="図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4158037" y="2274174"/>
              <a:ext cx="758590" cy="758590"/>
            </a:xfrm>
            <a:prstGeom prst="rect">
              <a:avLst/>
            </a:prstGeom>
          </p:spPr>
        </p:pic>
        <p:pic>
          <p:nvPicPr>
            <p:cNvPr id="28" name="図 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21866" y="2755529"/>
              <a:ext cx="758590" cy="758590"/>
            </a:xfrm>
            <a:prstGeom prst="rect">
              <a:avLst/>
            </a:prstGeom>
          </p:spPr>
        </p:pic>
        <p:pic>
          <p:nvPicPr>
            <p:cNvPr id="29" name="図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33121" y="4205937"/>
              <a:ext cx="758590" cy="758590"/>
            </a:xfrm>
            <a:prstGeom prst="rect">
              <a:avLst/>
            </a:prstGeom>
          </p:spPr>
        </p:pic>
        <p:pic>
          <p:nvPicPr>
            <p:cNvPr id="30" name="図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139871" y="4601115"/>
              <a:ext cx="758590" cy="758590"/>
            </a:xfrm>
            <a:prstGeom prst="rect">
              <a:avLst/>
            </a:prstGeom>
          </p:spPr>
        </p:pic>
        <p:pic>
          <p:nvPicPr>
            <p:cNvPr id="31" name="図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36860" y="2863481"/>
              <a:ext cx="758590" cy="758590"/>
            </a:xfrm>
            <a:prstGeom prst="rect">
              <a:avLst/>
            </a:prstGeom>
          </p:spPr>
        </p:pic>
        <p:pic>
          <p:nvPicPr>
            <p:cNvPr id="32" name="図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5604814" y="4225916"/>
              <a:ext cx="758590" cy="758590"/>
            </a:xfrm>
            <a:prstGeom prst="rect">
              <a:avLst/>
            </a:prstGeom>
          </p:spPr>
        </p:pic>
        <p:pic>
          <p:nvPicPr>
            <p:cNvPr id="33" name="図 3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733004" y="3523566"/>
              <a:ext cx="758590" cy="758590"/>
            </a:xfrm>
            <a:prstGeom prst="rect">
              <a:avLst/>
            </a:prstGeom>
          </p:spPr>
        </p:pic>
        <p:pic>
          <p:nvPicPr>
            <p:cNvPr id="34" name="図 3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3979" y="4864413"/>
              <a:ext cx="758590" cy="758590"/>
            </a:xfrm>
            <a:prstGeom prst="rect">
              <a:avLst/>
            </a:prstGeom>
          </p:spPr>
        </p:pic>
        <p:pic>
          <p:nvPicPr>
            <p:cNvPr id="35" name="図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89747" y="3087434"/>
              <a:ext cx="758590" cy="758590"/>
            </a:xfrm>
            <a:prstGeom prst="rect">
              <a:avLst/>
            </a:prstGeom>
          </p:spPr>
        </p:pic>
        <p:pic>
          <p:nvPicPr>
            <p:cNvPr id="36" name="図 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638031" y="4683850"/>
              <a:ext cx="758590" cy="758590"/>
            </a:xfrm>
            <a:prstGeom prst="rect">
              <a:avLst/>
            </a:prstGeom>
          </p:spPr>
        </p:pic>
        <p:pic>
          <p:nvPicPr>
            <p:cNvPr id="37" name="図 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38776" y="2369218"/>
              <a:ext cx="758590" cy="758590"/>
            </a:xfrm>
            <a:prstGeom prst="rect">
              <a:avLst/>
            </a:prstGeom>
          </p:spPr>
        </p:pic>
        <p:pic>
          <p:nvPicPr>
            <p:cNvPr id="38" name="図 3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5647557" y="4810310"/>
              <a:ext cx="758590" cy="758590"/>
            </a:xfrm>
            <a:prstGeom prst="rect">
              <a:avLst/>
            </a:prstGeom>
          </p:spPr>
        </p:pic>
        <p:pic>
          <p:nvPicPr>
            <p:cNvPr id="39" name="図 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623412" y="4221820"/>
              <a:ext cx="758590" cy="758590"/>
            </a:xfrm>
            <a:prstGeom prst="rect">
              <a:avLst/>
            </a:prstGeom>
          </p:spPr>
        </p:pic>
        <p:pic>
          <p:nvPicPr>
            <p:cNvPr id="40" name="図 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23274" y="3394651"/>
              <a:ext cx="758590" cy="758590"/>
            </a:xfrm>
            <a:prstGeom prst="rect">
              <a:avLst/>
            </a:prstGeom>
          </p:spPr>
        </p:pic>
        <p:pic>
          <p:nvPicPr>
            <p:cNvPr id="41" name="図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92920" y="2175500"/>
              <a:ext cx="758590" cy="758590"/>
            </a:xfrm>
            <a:prstGeom prst="rect">
              <a:avLst/>
            </a:prstGeom>
          </p:spPr>
        </p:pic>
        <p:pic>
          <p:nvPicPr>
            <p:cNvPr id="42" name="図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653222" y="4901030"/>
              <a:ext cx="758590" cy="758590"/>
            </a:xfrm>
            <a:prstGeom prst="rect">
              <a:avLst/>
            </a:prstGeom>
          </p:spPr>
        </p:pic>
        <p:pic>
          <p:nvPicPr>
            <p:cNvPr id="43" name="図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6605667" y="4449770"/>
              <a:ext cx="758590" cy="758590"/>
            </a:xfrm>
            <a:prstGeom prst="rect">
              <a:avLst/>
            </a:prstGeom>
          </p:spPr>
        </p:pic>
        <p:pic>
          <p:nvPicPr>
            <p:cNvPr id="44" name="図 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12299" y="4535964"/>
              <a:ext cx="758590" cy="758590"/>
            </a:xfrm>
            <a:prstGeom prst="rect">
              <a:avLst/>
            </a:prstGeom>
          </p:spPr>
        </p:pic>
        <p:pic>
          <p:nvPicPr>
            <p:cNvPr id="45" name="図 4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918347" y="3008214"/>
              <a:ext cx="758590" cy="758590"/>
            </a:xfrm>
            <a:prstGeom prst="rect">
              <a:avLst/>
            </a:prstGeom>
          </p:spPr>
        </p:pic>
        <p:pic>
          <p:nvPicPr>
            <p:cNvPr id="46" name="図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9284" y="4142440"/>
              <a:ext cx="758590" cy="758590"/>
            </a:xfrm>
            <a:prstGeom prst="rect">
              <a:avLst/>
            </a:prstGeom>
          </p:spPr>
        </p:pic>
        <p:pic>
          <p:nvPicPr>
            <p:cNvPr id="47" name="図 4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638031" y="3644131"/>
              <a:ext cx="758590" cy="758590"/>
            </a:xfrm>
            <a:prstGeom prst="rect">
              <a:avLst/>
            </a:prstGeom>
          </p:spPr>
        </p:pic>
        <p:pic>
          <p:nvPicPr>
            <p:cNvPr id="48" name="図 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3927" y="4535964"/>
              <a:ext cx="758590" cy="758590"/>
            </a:xfrm>
            <a:prstGeom prst="rect">
              <a:avLst/>
            </a:prstGeom>
          </p:spPr>
        </p:pic>
        <p:pic>
          <p:nvPicPr>
            <p:cNvPr id="49" name="図 4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02674" y="2285514"/>
              <a:ext cx="758590" cy="758590"/>
            </a:xfrm>
            <a:prstGeom prst="rect">
              <a:avLst/>
            </a:prstGeom>
          </p:spPr>
        </p:pic>
        <p:pic>
          <p:nvPicPr>
            <p:cNvPr id="50" name="図 4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6226372" y="3698741"/>
              <a:ext cx="758590" cy="758590"/>
            </a:xfrm>
            <a:prstGeom prst="rect">
              <a:avLst/>
            </a:prstGeom>
          </p:spPr>
        </p:pic>
        <p:pic>
          <p:nvPicPr>
            <p:cNvPr id="51" name="図 5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09200" y="2648021"/>
              <a:ext cx="758590" cy="758590"/>
            </a:xfrm>
            <a:prstGeom prst="rect">
              <a:avLst/>
            </a:prstGeom>
          </p:spPr>
        </p:pic>
        <p:pic>
          <p:nvPicPr>
            <p:cNvPr id="52" name="図 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185583" y="4497280"/>
              <a:ext cx="758590" cy="758590"/>
            </a:xfrm>
            <a:prstGeom prst="rect">
              <a:avLst/>
            </a:prstGeom>
          </p:spPr>
        </p:pic>
        <p:pic>
          <p:nvPicPr>
            <p:cNvPr id="53" name="図 5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5892" y="3295384"/>
              <a:ext cx="758590" cy="758590"/>
            </a:xfrm>
            <a:prstGeom prst="rect">
              <a:avLst/>
            </a:prstGeom>
          </p:spPr>
        </p:pic>
        <p:pic>
          <p:nvPicPr>
            <p:cNvPr id="54" name="図 5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2002" y="3107373"/>
              <a:ext cx="758590" cy="758590"/>
            </a:xfrm>
            <a:prstGeom prst="rect">
              <a:avLst/>
            </a:prstGeom>
          </p:spPr>
        </p:pic>
        <p:pic>
          <p:nvPicPr>
            <p:cNvPr id="55" name="図 5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5395783" y="3222490"/>
              <a:ext cx="758590" cy="758590"/>
            </a:xfrm>
            <a:prstGeom prst="rect">
              <a:avLst/>
            </a:prstGeom>
          </p:spPr>
        </p:pic>
        <p:pic>
          <p:nvPicPr>
            <p:cNvPr id="56" name="図 5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13270" y="4073469"/>
              <a:ext cx="758590" cy="758590"/>
            </a:xfrm>
            <a:prstGeom prst="rect">
              <a:avLst/>
            </a:prstGeom>
          </p:spPr>
        </p:pic>
        <p:pic>
          <p:nvPicPr>
            <p:cNvPr id="57" name="図 5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002707" y="2619449"/>
              <a:ext cx="758590" cy="758590"/>
            </a:xfrm>
            <a:prstGeom prst="rect">
              <a:avLst/>
            </a:prstGeom>
          </p:spPr>
        </p:pic>
        <p:pic>
          <p:nvPicPr>
            <p:cNvPr id="58" name="図 5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441465" y="5302204"/>
              <a:ext cx="758590" cy="758590"/>
            </a:xfrm>
            <a:prstGeom prst="rect">
              <a:avLst/>
            </a:prstGeom>
          </p:spPr>
        </p:pic>
        <p:pic>
          <p:nvPicPr>
            <p:cNvPr id="59" name="図 5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84109" y="4041643"/>
              <a:ext cx="758590" cy="758590"/>
            </a:xfrm>
            <a:prstGeom prst="rect">
              <a:avLst/>
            </a:prstGeom>
          </p:spPr>
        </p:pic>
        <p:pic>
          <p:nvPicPr>
            <p:cNvPr id="60" name="図 5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91682" y="3223758"/>
              <a:ext cx="758590" cy="758590"/>
            </a:xfrm>
            <a:prstGeom prst="rect">
              <a:avLst/>
            </a:prstGeom>
          </p:spPr>
        </p:pic>
        <p:pic>
          <p:nvPicPr>
            <p:cNvPr id="61" name="図 6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733004" y="2903446"/>
              <a:ext cx="758590" cy="758590"/>
            </a:xfrm>
            <a:prstGeom prst="rect">
              <a:avLst/>
            </a:prstGeom>
          </p:spPr>
        </p:pic>
        <p:pic>
          <p:nvPicPr>
            <p:cNvPr id="62" name="図 6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20608" y="3812164"/>
              <a:ext cx="758590" cy="758590"/>
            </a:xfrm>
            <a:prstGeom prst="rect">
              <a:avLst/>
            </a:prstGeom>
          </p:spPr>
        </p:pic>
        <p:pic>
          <p:nvPicPr>
            <p:cNvPr id="63" name="図 6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5172215" y="3891549"/>
              <a:ext cx="758590" cy="758590"/>
            </a:xfrm>
            <a:prstGeom prst="rect">
              <a:avLst/>
            </a:prstGeom>
          </p:spPr>
        </p:pic>
        <p:pic>
          <p:nvPicPr>
            <p:cNvPr id="64" name="図 6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4689732" y="3550539"/>
              <a:ext cx="758590" cy="758590"/>
            </a:xfrm>
            <a:prstGeom prst="rect">
              <a:avLst/>
            </a:prstGeom>
          </p:spPr>
        </p:pic>
        <p:pic>
          <p:nvPicPr>
            <p:cNvPr id="65" name="図 6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7326" y="3902861"/>
              <a:ext cx="758590" cy="758590"/>
            </a:xfrm>
            <a:prstGeom prst="rect">
              <a:avLst/>
            </a:prstGeom>
          </p:spPr>
        </p:pic>
        <p:pic>
          <p:nvPicPr>
            <p:cNvPr id="66" name="図 6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29512" y="2901861"/>
              <a:ext cx="758590" cy="758590"/>
            </a:xfrm>
            <a:prstGeom prst="rect">
              <a:avLst/>
            </a:prstGeom>
          </p:spPr>
        </p:pic>
        <p:pic>
          <p:nvPicPr>
            <p:cNvPr id="67" name="図 6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989081" y="3054585"/>
              <a:ext cx="758590" cy="758590"/>
            </a:xfrm>
            <a:prstGeom prst="rect">
              <a:avLst/>
            </a:prstGeom>
          </p:spPr>
        </p:pic>
        <p:pic>
          <p:nvPicPr>
            <p:cNvPr id="68" name="図 6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51510" y="3659063"/>
              <a:ext cx="758590" cy="758590"/>
            </a:xfrm>
            <a:prstGeom prst="rect">
              <a:avLst/>
            </a:prstGeom>
          </p:spPr>
        </p:pic>
        <p:pic>
          <p:nvPicPr>
            <p:cNvPr id="69" name="図 6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162896" y="5017785"/>
              <a:ext cx="758590" cy="758590"/>
            </a:xfrm>
            <a:prstGeom prst="rect">
              <a:avLst/>
            </a:prstGeom>
          </p:spPr>
        </p:pic>
        <p:pic>
          <p:nvPicPr>
            <p:cNvPr id="70" name="図 6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6406" y="4187800"/>
              <a:ext cx="758590" cy="758590"/>
            </a:xfrm>
            <a:prstGeom prst="rect">
              <a:avLst/>
            </a:prstGeom>
          </p:spPr>
        </p:pic>
        <p:pic>
          <p:nvPicPr>
            <p:cNvPr id="71" name="図 7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674456" y="5261000"/>
              <a:ext cx="758590" cy="758590"/>
            </a:xfrm>
            <a:prstGeom prst="rect">
              <a:avLst/>
            </a:prstGeom>
          </p:spPr>
        </p:pic>
        <p:pic>
          <p:nvPicPr>
            <p:cNvPr id="72" name="図 7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64769" y="4950107"/>
              <a:ext cx="758590" cy="758590"/>
            </a:xfrm>
            <a:prstGeom prst="rect">
              <a:avLst/>
            </a:prstGeom>
          </p:spPr>
        </p:pic>
        <p:pic>
          <p:nvPicPr>
            <p:cNvPr id="73" name="図 7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5016488" y="4239208"/>
              <a:ext cx="758590" cy="758590"/>
            </a:xfrm>
            <a:prstGeom prst="rect">
              <a:avLst/>
            </a:prstGeom>
          </p:spPr>
        </p:pic>
        <p:pic>
          <p:nvPicPr>
            <p:cNvPr id="74" name="図 7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03741" y="2554758"/>
              <a:ext cx="758590" cy="758590"/>
            </a:xfrm>
            <a:prstGeom prst="rect">
              <a:avLst/>
            </a:prstGeom>
          </p:spPr>
        </p:pic>
        <p:pic>
          <p:nvPicPr>
            <p:cNvPr id="75" name="図 7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2112299" y="5197673"/>
              <a:ext cx="758590" cy="758590"/>
            </a:xfrm>
            <a:prstGeom prst="rect">
              <a:avLst/>
            </a:prstGeom>
          </p:spPr>
        </p:pic>
        <p:pic>
          <p:nvPicPr>
            <p:cNvPr id="76" name="図 7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883036" y="3264836"/>
              <a:ext cx="758590" cy="758590"/>
            </a:xfrm>
            <a:prstGeom prst="rect">
              <a:avLst/>
            </a:prstGeom>
          </p:spPr>
        </p:pic>
        <p:pic>
          <p:nvPicPr>
            <p:cNvPr id="77" name="図 7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95450" y="4598520"/>
              <a:ext cx="758590" cy="758590"/>
            </a:xfrm>
            <a:prstGeom prst="rect">
              <a:avLst/>
            </a:prstGeom>
          </p:spPr>
        </p:pic>
        <p:pic>
          <p:nvPicPr>
            <p:cNvPr id="78" name="図 7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676937" y="4475277"/>
              <a:ext cx="758590" cy="758590"/>
            </a:xfrm>
            <a:prstGeom prst="rect">
              <a:avLst/>
            </a:prstGeom>
          </p:spPr>
        </p:pic>
        <p:pic>
          <p:nvPicPr>
            <p:cNvPr id="79" name="図 7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61297" y="3801261"/>
              <a:ext cx="758590" cy="758590"/>
            </a:xfrm>
            <a:prstGeom prst="rect">
              <a:avLst/>
            </a:prstGeom>
          </p:spPr>
        </p:pic>
        <p:pic>
          <p:nvPicPr>
            <p:cNvPr id="80" name="図 7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41626" y="3128756"/>
              <a:ext cx="758590" cy="758590"/>
            </a:xfrm>
            <a:prstGeom prst="rect">
              <a:avLst/>
            </a:prstGeom>
          </p:spPr>
        </p:pic>
        <p:pic>
          <p:nvPicPr>
            <p:cNvPr id="81" name="図 8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3102802" y="4264585"/>
              <a:ext cx="758590" cy="758590"/>
            </a:xfrm>
            <a:prstGeom prst="rect">
              <a:avLst/>
            </a:prstGeom>
          </p:spPr>
        </p:pic>
        <p:pic>
          <p:nvPicPr>
            <p:cNvPr id="82" name="図 8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79877" y="2473523"/>
              <a:ext cx="758590" cy="758590"/>
            </a:xfrm>
            <a:prstGeom prst="rect">
              <a:avLst/>
            </a:prstGeom>
          </p:spPr>
        </p:pic>
        <p:pic>
          <p:nvPicPr>
            <p:cNvPr id="83" name="図 8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919958" y="5295020"/>
              <a:ext cx="758590" cy="758590"/>
            </a:xfrm>
            <a:prstGeom prst="rect">
              <a:avLst/>
            </a:prstGeom>
          </p:spPr>
        </p:pic>
        <p:pic>
          <p:nvPicPr>
            <p:cNvPr id="84" name="図 8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413416" y="2319534"/>
              <a:ext cx="758590" cy="758590"/>
            </a:xfrm>
            <a:prstGeom prst="rect">
              <a:avLst/>
            </a:prstGeom>
          </p:spPr>
        </p:pic>
        <p:pic>
          <p:nvPicPr>
            <p:cNvPr id="85" name="図 8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49988" y="2567926"/>
              <a:ext cx="758590" cy="758590"/>
            </a:xfrm>
            <a:prstGeom prst="rect">
              <a:avLst/>
            </a:prstGeom>
          </p:spPr>
        </p:pic>
        <p:pic>
          <p:nvPicPr>
            <p:cNvPr id="86" name="図 8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04675" y="3981080"/>
              <a:ext cx="758590" cy="758590"/>
            </a:xfrm>
            <a:prstGeom prst="rect">
              <a:avLst/>
            </a:prstGeom>
          </p:spPr>
        </p:pic>
        <p:pic>
          <p:nvPicPr>
            <p:cNvPr id="87" name="図 8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5956151" y="2526859"/>
              <a:ext cx="758590" cy="758590"/>
            </a:xfrm>
            <a:prstGeom prst="rect">
              <a:avLst/>
            </a:prstGeom>
          </p:spPr>
        </p:pic>
        <p:sp>
          <p:nvSpPr>
            <p:cNvPr id="88" name="テキスト ボックス 87"/>
            <p:cNvSpPr txBox="1"/>
            <p:nvPr/>
          </p:nvSpPr>
          <p:spPr>
            <a:xfrm>
              <a:off x="7824409" y="5521120"/>
              <a:ext cx="12312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err="1" smtClean="0">
                  <a:latin typeface="Century Gothic"/>
                  <a:ea typeface="HG丸ｺﾞｼｯｸM-PRO"/>
                  <a:cs typeface="Century Gothic"/>
                </a:rPr>
                <a:t>HiggsTan.com</a:t>
              </a:r>
              <a:endParaRPr kumimoji="1" lang="ja-JP" altLang="en-US" sz="120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pic>
        <p:nvPicPr>
          <p:cNvPr id="89" name="図 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220540" y="3730069"/>
            <a:ext cx="758590" cy="758590"/>
          </a:xfrm>
          <a:prstGeom prst="rect">
            <a:avLst/>
          </a:prstGeom>
        </p:spPr>
      </p:pic>
      <p:pic>
        <p:nvPicPr>
          <p:cNvPr id="90" name="図 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756056" y="3747764"/>
            <a:ext cx="758590" cy="758590"/>
          </a:xfrm>
          <a:prstGeom prst="rect">
            <a:avLst/>
          </a:prstGeom>
        </p:spPr>
      </p:pic>
      <p:pic>
        <p:nvPicPr>
          <p:cNvPr id="91" name="図 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799140" y="3789484"/>
            <a:ext cx="758590" cy="758590"/>
          </a:xfrm>
          <a:prstGeom prst="rect">
            <a:avLst/>
          </a:prstGeom>
        </p:spPr>
      </p:pic>
      <p:sp>
        <p:nvSpPr>
          <p:cNvPr id="92" name="テキスト ボックス 91"/>
          <p:cNvSpPr txBox="1"/>
          <p:nvPr/>
        </p:nvSpPr>
        <p:spPr>
          <a:xfrm>
            <a:off x="989534" y="5789510"/>
            <a:ext cx="71649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000" dirty="0" smtClean="0">
                <a:latin typeface="Century Gothic"/>
                <a:ea typeface="HG丸ｺﾞｼｯｸM-PRO"/>
                <a:cs typeface="Century Gothic"/>
              </a:rPr>
              <a:t>”Non-</a:t>
            </a:r>
            <a:r>
              <a:rPr kumimoji="1" lang="en-US" altLang="ja-JP" sz="4000" dirty="0" err="1" smtClean="0">
                <a:latin typeface="Century Gothic"/>
                <a:ea typeface="HG丸ｺﾞｼｯｸM-PRO"/>
                <a:cs typeface="Century Gothic"/>
              </a:rPr>
              <a:t>perturbative</a:t>
            </a:r>
            <a:r>
              <a:rPr kumimoji="1" lang="en-US" altLang="ja-JP" sz="4000" dirty="0" smtClean="0">
                <a:latin typeface="Century Gothic"/>
                <a:ea typeface="HG丸ｺﾞｼｯｸM-PRO"/>
                <a:cs typeface="Century Gothic"/>
              </a:rPr>
              <a:t> vacuum”</a:t>
            </a:r>
          </a:p>
          <a:p>
            <a:pPr algn="ctr"/>
            <a:r>
              <a:rPr kumimoji="1" lang="en-US" altLang="ja-JP" sz="1400" dirty="0" smtClean="0">
                <a:latin typeface="Century Gothic"/>
                <a:ea typeface="HG丸ｺﾞｼｯｸM-PRO"/>
                <a:cs typeface="Century Gothic"/>
              </a:rPr>
              <a:t>(Condensate by interaction is realized by stability of energy.)</a:t>
            </a:r>
            <a:endParaRPr kumimoji="1" lang="ja-JP" altLang="en-US" sz="1400" dirty="0">
              <a:latin typeface="Century Gothic"/>
              <a:ea typeface="HG丸ｺﾞｼｯｸM-PRO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901524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8068E-7 -0.00046 L 0.21105 0.00324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4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0.00069 L 0.55672 0.00069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7 -0.00532 L 0.27879 -0.0039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8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893986" y="2526859"/>
            <a:ext cx="5217489" cy="3249516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56004" y="721611"/>
            <a:ext cx="74319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latin typeface="Century Gothic"/>
                <a:ea typeface="HG丸ｺﾞｼｯｸM-PRO"/>
                <a:cs typeface="Century Gothic"/>
              </a:rPr>
              <a:t>“Structure” of QCD vacuum?</a:t>
            </a:r>
            <a:endParaRPr kumimoji="1" lang="ja-JP" altLang="en-US" sz="4000" dirty="0"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7" name="図形グループ 6"/>
          <p:cNvGrpSpPr/>
          <p:nvPr/>
        </p:nvGrpSpPr>
        <p:grpSpPr>
          <a:xfrm>
            <a:off x="1733004" y="1621771"/>
            <a:ext cx="7322631" cy="4439023"/>
            <a:chOff x="1733004" y="1621771"/>
            <a:chExt cx="7322631" cy="4439023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70056" y="4559851"/>
              <a:ext cx="1147370" cy="1147370"/>
            </a:xfrm>
            <a:prstGeom prst="rect">
              <a:avLst/>
            </a:prstGeom>
          </p:spPr>
        </p:pic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4691278" y="4887093"/>
              <a:ext cx="1147370" cy="1147370"/>
            </a:xfrm>
            <a:prstGeom prst="rect">
              <a:avLst/>
            </a:prstGeom>
          </p:spPr>
        </p:pic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3986387" y="2394015"/>
              <a:ext cx="1147370" cy="1147370"/>
            </a:xfrm>
            <a:prstGeom prst="rect">
              <a:avLst/>
            </a:prstGeom>
          </p:spPr>
        </p:pic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821462" y="3777839"/>
              <a:ext cx="1147370" cy="1147370"/>
            </a:xfrm>
            <a:prstGeom prst="rect">
              <a:avLst/>
            </a:prstGeom>
          </p:spPr>
        </p:pic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83751" y="3386112"/>
              <a:ext cx="1147370" cy="1147370"/>
            </a:xfrm>
            <a:prstGeom prst="rect">
              <a:avLst/>
            </a:prstGeom>
          </p:spPr>
        </p:pic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73659" y="4357361"/>
              <a:ext cx="1147370" cy="1147370"/>
            </a:xfrm>
            <a:prstGeom prst="rect">
              <a:avLst/>
            </a:prstGeom>
          </p:spPr>
        </p:pic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03184" y="2991519"/>
              <a:ext cx="1147370" cy="1147370"/>
            </a:xfrm>
            <a:prstGeom prst="rect">
              <a:avLst/>
            </a:prstGeom>
          </p:spPr>
        </p:pic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2759637" y="4819053"/>
              <a:ext cx="1147370" cy="1147370"/>
            </a:xfrm>
            <a:prstGeom prst="rect">
              <a:avLst/>
            </a:prstGeom>
          </p:spPr>
        </p:pic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58777" y="2460674"/>
              <a:ext cx="1147370" cy="1147370"/>
            </a:xfrm>
            <a:prstGeom prst="rect">
              <a:avLst/>
            </a:prstGeom>
          </p:spPr>
        </p:pic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84273" y="4752512"/>
              <a:ext cx="1147370" cy="1147370"/>
            </a:xfrm>
            <a:prstGeom prst="rect">
              <a:avLst/>
            </a:prstGeom>
          </p:spPr>
        </p:pic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44173" y="4211656"/>
              <a:ext cx="1147370" cy="1147370"/>
            </a:xfrm>
            <a:prstGeom prst="rect">
              <a:avLst/>
            </a:prstGeom>
          </p:spPr>
        </p:pic>
        <p:pic>
          <p:nvPicPr>
            <p:cNvPr id="19" name="図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3413235" y="3431446"/>
              <a:ext cx="1147370" cy="1147370"/>
            </a:xfrm>
            <a:prstGeom prst="rect">
              <a:avLst/>
            </a:prstGeom>
          </p:spPr>
        </p:pic>
        <p:sp>
          <p:nvSpPr>
            <p:cNvPr id="20" name="テキスト ボックス 19"/>
            <p:cNvSpPr txBox="1"/>
            <p:nvPr/>
          </p:nvSpPr>
          <p:spPr>
            <a:xfrm>
              <a:off x="2025269" y="1621771"/>
              <a:ext cx="50934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>
                  <a:latin typeface="Century Gothic"/>
                  <a:ea typeface="HG丸ｺﾞｼｯｸM-PRO"/>
                  <a:cs typeface="Century Gothic"/>
                </a:rPr>
                <a:t>Many particles in QCD vacuum!</a:t>
              </a:r>
              <a:endParaRPr kumimoji="1" lang="ja-JP" altLang="en-US" sz="2400" dirty="0">
                <a:latin typeface="Century Gothic"/>
                <a:ea typeface="HG丸ｺﾞｼｯｸM-PRO"/>
                <a:cs typeface="Century Gothic"/>
              </a:endParaRPr>
            </a:p>
          </p:txBody>
        </p:sp>
        <p:pic>
          <p:nvPicPr>
            <p:cNvPr id="21" name="図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831828" y="2934053"/>
              <a:ext cx="1147370" cy="1147370"/>
            </a:xfrm>
            <a:prstGeom prst="rect">
              <a:avLst/>
            </a:prstGeom>
          </p:spPr>
        </p:pic>
        <p:pic>
          <p:nvPicPr>
            <p:cNvPr id="22" name="図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235" y="2573585"/>
              <a:ext cx="758590" cy="758590"/>
            </a:xfrm>
            <a:prstGeom prst="rect">
              <a:avLst/>
            </a:prstGeom>
          </p:spPr>
        </p:pic>
        <p:pic>
          <p:nvPicPr>
            <p:cNvPr id="23" name="図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59757" y="3421310"/>
              <a:ext cx="758590" cy="758590"/>
            </a:xfrm>
            <a:prstGeom prst="rect">
              <a:avLst/>
            </a:prstGeom>
          </p:spPr>
        </p:pic>
        <p:pic>
          <p:nvPicPr>
            <p:cNvPr id="24" name="図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715615" y="2280066"/>
              <a:ext cx="758590" cy="758590"/>
            </a:xfrm>
            <a:prstGeom prst="rect">
              <a:avLst/>
            </a:prstGeom>
          </p:spPr>
        </p:pic>
        <p:pic>
          <p:nvPicPr>
            <p:cNvPr id="25" name="図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6419845" y="2884840"/>
              <a:ext cx="758590" cy="758590"/>
            </a:xfrm>
            <a:prstGeom prst="rect">
              <a:avLst/>
            </a:prstGeom>
          </p:spPr>
        </p:pic>
        <p:pic>
          <p:nvPicPr>
            <p:cNvPr id="26" name="図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189989" y="3727103"/>
              <a:ext cx="758590" cy="758590"/>
            </a:xfrm>
            <a:prstGeom prst="rect">
              <a:avLst/>
            </a:prstGeom>
          </p:spPr>
        </p:pic>
        <p:pic>
          <p:nvPicPr>
            <p:cNvPr id="27" name="図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4158037" y="2274174"/>
              <a:ext cx="758590" cy="758590"/>
            </a:xfrm>
            <a:prstGeom prst="rect">
              <a:avLst/>
            </a:prstGeom>
          </p:spPr>
        </p:pic>
        <p:pic>
          <p:nvPicPr>
            <p:cNvPr id="28" name="図 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21866" y="2755529"/>
              <a:ext cx="758590" cy="758590"/>
            </a:xfrm>
            <a:prstGeom prst="rect">
              <a:avLst/>
            </a:prstGeom>
          </p:spPr>
        </p:pic>
        <p:pic>
          <p:nvPicPr>
            <p:cNvPr id="29" name="図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33121" y="4205937"/>
              <a:ext cx="758590" cy="758590"/>
            </a:xfrm>
            <a:prstGeom prst="rect">
              <a:avLst/>
            </a:prstGeom>
          </p:spPr>
        </p:pic>
        <p:pic>
          <p:nvPicPr>
            <p:cNvPr id="30" name="図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139871" y="4601115"/>
              <a:ext cx="758590" cy="758590"/>
            </a:xfrm>
            <a:prstGeom prst="rect">
              <a:avLst/>
            </a:prstGeom>
          </p:spPr>
        </p:pic>
        <p:pic>
          <p:nvPicPr>
            <p:cNvPr id="31" name="図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36860" y="2863481"/>
              <a:ext cx="758590" cy="758590"/>
            </a:xfrm>
            <a:prstGeom prst="rect">
              <a:avLst/>
            </a:prstGeom>
          </p:spPr>
        </p:pic>
        <p:pic>
          <p:nvPicPr>
            <p:cNvPr id="32" name="図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5604814" y="4225916"/>
              <a:ext cx="758590" cy="758590"/>
            </a:xfrm>
            <a:prstGeom prst="rect">
              <a:avLst/>
            </a:prstGeom>
          </p:spPr>
        </p:pic>
        <p:pic>
          <p:nvPicPr>
            <p:cNvPr id="33" name="図 3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733004" y="3523566"/>
              <a:ext cx="758590" cy="758590"/>
            </a:xfrm>
            <a:prstGeom prst="rect">
              <a:avLst/>
            </a:prstGeom>
          </p:spPr>
        </p:pic>
        <p:pic>
          <p:nvPicPr>
            <p:cNvPr id="34" name="図 3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3979" y="4864413"/>
              <a:ext cx="758590" cy="758590"/>
            </a:xfrm>
            <a:prstGeom prst="rect">
              <a:avLst/>
            </a:prstGeom>
          </p:spPr>
        </p:pic>
        <p:pic>
          <p:nvPicPr>
            <p:cNvPr id="35" name="図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89747" y="3087434"/>
              <a:ext cx="758590" cy="758590"/>
            </a:xfrm>
            <a:prstGeom prst="rect">
              <a:avLst/>
            </a:prstGeom>
          </p:spPr>
        </p:pic>
        <p:pic>
          <p:nvPicPr>
            <p:cNvPr id="36" name="図 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638031" y="4683850"/>
              <a:ext cx="758590" cy="758590"/>
            </a:xfrm>
            <a:prstGeom prst="rect">
              <a:avLst/>
            </a:prstGeom>
          </p:spPr>
        </p:pic>
        <p:pic>
          <p:nvPicPr>
            <p:cNvPr id="37" name="図 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38776" y="2369218"/>
              <a:ext cx="758590" cy="758590"/>
            </a:xfrm>
            <a:prstGeom prst="rect">
              <a:avLst/>
            </a:prstGeom>
          </p:spPr>
        </p:pic>
        <p:pic>
          <p:nvPicPr>
            <p:cNvPr id="38" name="図 3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5647557" y="4810310"/>
              <a:ext cx="758590" cy="758590"/>
            </a:xfrm>
            <a:prstGeom prst="rect">
              <a:avLst/>
            </a:prstGeom>
          </p:spPr>
        </p:pic>
        <p:pic>
          <p:nvPicPr>
            <p:cNvPr id="39" name="図 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623412" y="4221820"/>
              <a:ext cx="758590" cy="758590"/>
            </a:xfrm>
            <a:prstGeom prst="rect">
              <a:avLst/>
            </a:prstGeom>
          </p:spPr>
        </p:pic>
        <p:pic>
          <p:nvPicPr>
            <p:cNvPr id="40" name="図 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23274" y="3394651"/>
              <a:ext cx="758590" cy="758590"/>
            </a:xfrm>
            <a:prstGeom prst="rect">
              <a:avLst/>
            </a:prstGeom>
          </p:spPr>
        </p:pic>
        <p:pic>
          <p:nvPicPr>
            <p:cNvPr id="41" name="図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92920" y="2175500"/>
              <a:ext cx="758590" cy="758590"/>
            </a:xfrm>
            <a:prstGeom prst="rect">
              <a:avLst/>
            </a:prstGeom>
          </p:spPr>
        </p:pic>
        <p:pic>
          <p:nvPicPr>
            <p:cNvPr id="42" name="図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653222" y="4901030"/>
              <a:ext cx="758590" cy="758590"/>
            </a:xfrm>
            <a:prstGeom prst="rect">
              <a:avLst/>
            </a:prstGeom>
          </p:spPr>
        </p:pic>
        <p:pic>
          <p:nvPicPr>
            <p:cNvPr id="43" name="図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6605667" y="4449770"/>
              <a:ext cx="758590" cy="758590"/>
            </a:xfrm>
            <a:prstGeom prst="rect">
              <a:avLst/>
            </a:prstGeom>
          </p:spPr>
        </p:pic>
        <p:pic>
          <p:nvPicPr>
            <p:cNvPr id="44" name="図 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12299" y="4535964"/>
              <a:ext cx="758590" cy="758590"/>
            </a:xfrm>
            <a:prstGeom prst="rect">
              <a:avLst/>
            </a:prstGeom>
          </p:spPr>
        </p:pic>
        <p:pic>
          <p:nvPicPr>
            <p:cNvPr id="45" name="図 4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918347" y="3008214"/>
              <a:ext cx="758590" cy="758590"/>
            </a:xfrm>
            <a:prstGeom prst="rect">
              <a:avLst/>
            </a:prstGeom>
          </p:spPr>
        </p:pic>
        <p:pic>
          <p:nvPicPr>
            <p:cNvPr id="46" name="図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9284" y="4142440"/>
              <a:ext cx="758590" cy="758590"/>
            </a:xfrm>
            <a:prstGeom prst="rect">
              <a:avLst/>
            </a:prstGeom>
          </p:spPr>
        </p:pic>
        <p:pic>
          <p:nvPicPr>
            <p:cNvPr id="47" name="図 4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638031" y="3644131"/>
              <a:ext cx="758590" cy="758590"/>
            </a:xfrm>
            <a:prstGeom prst="rect">
              <a:avLst/>
            </a:prstGeom>
          </p:spPr>
        </p:pic>
        <p:pic>
          <p:nvPicPr>
            <p:cNvPr id="48" name="図 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3927" y="4535964"/>
              <a:ext cx="758590" cy="758590"/>
            </a:xfrm>
            <a:prstGeom prst="rect">
              <a:avLst/>
            </a:prstGeom>
          </p:spPr>
        </p:pic>
        <p:pic>
          <p:nvPicPr>
            <p:cNvPr id="49" name="図 4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02674" y="2285514"/>
              <a:ext cx="758590" cy="758590"/>
            </a:xfrm>
            <a:prstGeom prst="rect">
              <a:avLst/>
            </a:prstGeom>
          </p:spPr>
        </p:pic>
        <p:pic>
          <p:nvPicPr>
            <p:cNvPr id="50" name="図 4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6226372" y="3698741"/>
              <a:ext cx="758590" cy="758590"/>
            </a:xfrm>
            <a:prstGeom prst="rect">
              <a:avLst/>
            </a:prstGeom>
          </p:spPr>
        </p:pic>
        <p:pic>
          <p:nvPicPr>
            <p:cNvPr id="51" name="図 5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09200" y="2648021"/>
              <a:ext cx="758590" cy="758590"/>
            </a:xfrm>
            <a:prstGeom prst="rect">
              <a:avLst/>
            </a:prstGeom>
          </p:spPr>
        </p:pic>
        <p:pic>
          <p:nvPicPr>
            <p:cNvPr id="52" name="図 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185583" y="4497280"/>
              <a:ext cx="758590" cy="758590"/>
            </a:xfrm>
            <a:prstGeom prst="rect">
              <a:avLst/>
            </a:prstGeom>
          </p:spPr>
        </p:pic>
        <p:pic>
          <p:nvPicPr>
            <p:cNvPr id="53" name="図 5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5892" y="3295384"/>
              <a:ext cx="758590" cy="758590"/>
            </a:xfrm>
            <a:prstGeom prst="rect">
              <a:avLst/>
            </a:prstGeom>
          </p:spPr>
        </p:pic>
        <p:pic>
          <p:nvPicPr>
            <p:cNvPr id="54" name="図 5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2002" y="3107373"/>
              <a:ext cx="758590" cy="758590"/>
            </a:xfrm>
            <a:prstGeom prst="rect">
              <a:avLst/>
            </a:prstGeom>
          </p:spPr>
        </p:pic>
        <p:pic>
          <p:nvPicPr>
            <p:cNvPr id="55" name="図 5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5395783" y="3222490"/>
              <a:ext cx="758590" cy="758590"/>
            </a:xfrm>
            <a:prstGeom prst="rect">
              <a:avLst/>
            </a:prstGeom>
          </p:spPr>
        </p:pic>
        <p:pic>
          <p:nvPicPr>
            <p:cNvPr id="56" name="図 5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13270" y="4073469"/>
              <a:ext cx="758590" cy="758590"/>
            </a:xfrm>
            <a:prstGeom prst="rect">
              <a:avLst/>
            </a:prstGeom>
          </p:spPr>
        </p:pic>
        <p:pic>
          <p:nvPicPr>
            <p:cNvPr id="57" name="図 5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002707" y="2619449"/>
              <a:ext cx="758590" cy="758590"/>
            </a:xfrm>
            <a:prstGeom prst="rect">
              <a:avLst/>
            </a:prstGeom>
          </p:spPr>
        </p:pic>
        <p:pic>
          <p:nvPicPr>
            <p:cNvPr id="58" name="図 5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441465" y="5302204"/>
              <a:ext cx="758590" cy="758590"/>
            </a:xfrm>
            <a:prstGeom prst="rect">
              <a:avLst/>
            </a:prstGeom>
          </p:spPr>
        </p:pic>
        <p:pic>
          <p:nvPicPr>
            <p:cNvPr id="59" name="図 5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84109" y="4041643"/>
              <a:ext cx="758590" cy="758590"/>
            </a:xfrm>
            <a:prstGeom prst="rect">
              <a:avLst/>
            </a:prstGeom>
          </p:spPr>
        </p:pic>
        <p:pic>
          <p:nvPicPr>
            <p:cNvPr id="60" name="図 5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91682" y="3223758"/>
              <a:ext cx="758590" cy="758590"/>
            </a:xfrm>
            <a:prstGeom prst="rect">
              <a:avLst/>
            </a:prstGeom>
          </p:spPr>
        </p:pic>
        <p:pic>
          <p:nvPicPr>
            <p:cNvPr id="61" name="図 6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733004" y="2903446"/>
              <a:ext cx="758590" cy="758590"/>
            </a:xfrm>
            <a:prstGeom prst="rect">
              <a:avLst/>
            </a:prstGeom>
          </p:spPr>
        </p:pic>
        <p:pic>
          <p:nvPicPr>
            <p:cNvPr id="62" name="図 6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20608" y="3812164"/>
              <a:ext cx="758590" cy="758590"/>
            </a:xfrm>
            <a:prstGeom prst="rect">
              <a:avLst/>
            </a:prstGeom>
          </p:spPr>
        </p:pic>
        <p:pic>
          <p:nvPicPr>
            <p:cNvPr id="63" name="図 6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5172215" y="3891549"/>
              <a:ext cx="758590" cy="758590"/>
            </a:xfrm>
            <a:prstGeom prst="rect">
              <a:avLst/>
            </a:prstGeom>
          </p:spPr>
        </p:pic>
        <p:pic>
          <p:nvPicPr>
            <p:cNvPr id="64" name="図 6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4689732" y="3550539"/>
              <a:ext cx="758590" cy="758590"/>
            </a:xfrm>
            <a:prstGeom prst="rect">
              <a:avLst/>
            </a:prstGeom>
          </p:spPr>
        </p:pic>
        <p:pic>
          <p:nvPicPr>
            <p:cNvPr id="65" name="図 6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7326" y="3902861"/>
              <a:ext cx="758590" cy="758590"/>
            </a:xfrm>
            <a:prstGeom prst="rect">
              <a:avLst/>
            </a:prstGeom>
          </p:spPr>
        </p:pic>
        <p:pic>
          <p:nvPicPr>
            <p:cNvPr id="66" name="図 6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29512" y="2901861"/>
              <a:ext cx="758590" cy="758590"/>
            </a:xfrm>
            <a:prstGeom prst="rect">
              <a:avLst/>
            </a:prstGeom>
          </p:spPr>
        </p:pic>
        <p:pic>
          <p:nvPicPr>
            <p:cNvPr id="67" name="図 6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989081" y="3054585"/>
              <a:ext cx="758590" cy="758590"/>
            </a:xfrm>
            <a:prstGeom prst="rect">
              <a:avLst/>
            </a:prstGeom>
          </p:spPr>
        </p:pic>
        <p:pic>
          <p:nvPicPr>
            <p:cNvPr id="68" name="図 6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51510" y="3659063"/>
              <a:ext cx="758590" cy="758590"/>
            </a:xfrm>
            <a:prstGeom prst="rect">
              <a:avLst/>
            </a:prstGeom>
          </p:spPr>
        </p:pic>
        <p:pic>
          <p:nvPicPr>
            <p:cNvPr id="69" name="図 6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162896" y="5017785"/>
              <a:ext cx="758590" cy="758590"/>
            </a:xfrm>
            <a:prstGeom prst="rect">
              <a:avLst/>
            </a:prstGeom>
          </p:spPr>
        </p:pic>
        <p:pic>
          <p:nvPicPr>
            <p:cNvPr id="70" name="図 6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6406" y="4187800"/>
              <a:ext cx="758590" cy="758590"/>
            </a:xfrm>
            <a:prstGeom prst="rect">
              <a:avLst/>
            </a:prstGeom>
          </p:spPr>
        </p:pic>
        <p:pic>
          <p:nvPicPr>
            <p:cNvPr id="71" name="図 7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674456" y="5261000"/>
              <a:ext cx="758590" cy="758590"/>
            </a:xfrm>
            <a:prstGeom prst="rect">
              <a:avLst/>
            </a:prstGeom>
          </p:spPr>
        </p:pic>
        <p:pic>
          <p:nvPicPr>
            <p:cNvPr id="72" name="図 7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64769" y="4950107"/>
              <a:ext cx="758590" cy="758590"/>
            </a:xfrm>
            <a:prstGeom prst="rect">
              <a:avLst/>
            </a:prstGeom>
          </p:spPr>
        </p:pic>
        <p:pic>
          <p:nvPicPr>
            <p:cNvPr id="73" name="図 7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5016488" y="4239208"/>
              <a:ext cx="758590" cy="758590"/>
            </a:xfrm>
            <a:prstGeom prst="rect">
              <a:avLst/>
            </a:prstGeom>
          </p:spPr>
        </p:pic>
        <p:pic>
          <p:nvPicPr>
            <p:cNvPr id="74" name="図 7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03741" y="2554758"/>
              <a:ext cx="758590" cy="758590"/>
            </a:xfrm>
            <a:prstGeom prst="rect">
              <a:avLst/>
            </a:prstGeom>
          </p:spPr>
        </p:pic>
        <p:pic>
          <p:nvPicPr>
            <p:cNvPr id="75" name="図 7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2112299" y="5197673"/>
              <a:ext cx="758590" cy="758590"/>
            </a:xfrm>
            <a:prstGeom prst="rect">
              <a:avLst/>
            </a:prstGeom>
          </p:spPr>
        </p:pic>
        <p:pic>
          <p:nvPicPr>
            <p:cNvPr id="76" name="図 7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883036" y="3264836"/>
              <a:ext cx="758590" cy="758590"/>
            </a:xfrm>
            <a:prstGeom prst="rect">
              <a:avLst/>
            </a:prstGeom>
          </p:spPr>
        </p:pic>
        <p:pic>
          <p:nvPicPr>
            <p:cNvPr id="77" name="図 7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95450" y="4598520"/>
              <a:ext cx="758590" cy="758590"/>
            </a:xfrm>
            <a:prstGeom prst="rect">
              <a:avLst/>
            </a:prstGeom>
          </p:spPr>
        </p:pic>
        <p:pic>
          <p:nvPicPr>
            <p:cNvPr id="78" name="図 7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676937" y="4475277"/>
              <a:ext cx="758590" cy="758590"/>
            </a:xfrm>
            <a:prstGeom prst="rect">
              <a:avLst/>
            </a:prstGeom>
          </p:spPr>
        </p:pic>
        <p:pic>
          <p:nvPicPr>
            <p:cNvPr id="79" name="図 7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61297" y="3801261"/>
              <a:ext cx="758590" cy="758590"/>
            </a:xfrm>
            <a:prstGeom prst="rect">
              <a:avLst/>
            </a:prstGeom>
          </p:spPr>
        </p:pic>
        <p:pic>
          <p:nvPicPr>
            <p:cNvPr id="80" name="図 7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41626" y="3128756"/>
              <a:ext cx="758590" cy="758590"/>
            </a:xfrm>
            <a:prstGeom prst="rect">
              <a:avLst/>
            </a:prstGeom>
          </p:spPr>
        </p:pic>
        <p:pic>
          <p:nvPicPr>
            <p:cNvPr id="81" name="図 8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3102802" y="4264585"/>
              <a:ext cx="758590" cy="758590"/>
            </a:xfrm>
            <a:prstGeom prst="rect">
              <a:avLst/>
            </a:prstGeom>
          </p:spPr>
        </p:pic>
        <p:pic>
          <p:nvPicPr>
            <p:cNvPr id="82" name="図 8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79877" y="2473523"/>
              <a:ext cx="758590" cy="758590"/>
            </a:xfrm>
            <a:prstGeom prst="rect">
              <a:avLst/>
            </a:prstGeom>
          </p:spPr>
        </p:pic>
        <p:pic>
          <p:nvPicPr>
            <p:cNvPr id="83" name="図 8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919958" y="5295020"/>
              <a:ext cx="758590" cy="758590"/>
            </a:xfrm>
            <a:prstGeom prst="rect">
              <a:avLst/>
            </a:prstGeom>
          </p:spPr>
        </p:pic>
        <p:pic>
          <p:nvPicPr>
            <p:cNvPr id="84" name="図 8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413416" y="2319534"/>
              <a:ext cx="758590" cy="758590"/>
            </a:xfrm>
            <a:prstGeom prst="rect">
              <a:avLst/>
            </a:prstGeom>
          </p:spPr>
        </p:pic>
        <p:pic>
          <p:nvPicPr>
            <p:cNvPr id="85" name="図 8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49988" y="2567926"/>
              <a:ext cx="758590" cy="758590"/>
            </a:xfrm>
            <a:prstGeom prst="rect">
              <a:avLst/>
            </a:prstGeom>
          </p:spPr>
        </p:pic>
        <p:pic>
          <p:nvPicPr>
            <p:cNvPr id="86" name="図 8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04675" y="3981080"/>
              <a:ext cx="758590" cy="758590"/>
            </a:xfrm>
            <a:prstGeom prst="rect">
              <a:avLst/>
            </a:prstGeom>
          </p:spPr>
        </p:pic>
        <p:pic>
          <p:nvPicPr>
            <p:cNvPr id="87" name="図 8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5956151" y="2526859"/>
              <a:ext cx="758590" cy="758590"/>
            </a:xfrm>
            <a:prstGeom prst="rect">
              <a:avLst/>
            </a:prstGeom>
          </p:spPr>
        </p:pic>
        <p:sp>
          <p:nvSpPr>
            <p:cNvPr id="88" name="テキスト ボックス 87"/>
            <p:cNvSpPr txBox="1"/>
            <p:nvPr/>
          </p:nvSpPr>
          <p:spPr>
            <a:xfrm>
              <a:off x="7824409" y="5521120"/>
              <a:ext cx="12312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err="1" smtClean="0">
                  <a:latin typeface="Century Gothic"/>
                  <a:ea typeface="HG丸ｺﾞｼｯｸM-PRO"/>
                  <a:cs typeface="Century Gothic"/>
                </a:rPr>
                <a:t>HiggsTan.com</a:t>
              </a:r>
              <a:endParaRPr kumimoji="1" lang="ja-JP" altLang="en-US" sz="120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pic>
        <p:nvPicPr>
          <p:cNvPr id="89" name="図 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220540" y="3730069"/>
            <a:ext cx="758590" cy="758590"/>
          </a:xfrm>
          <a:prstGeom prst="rect">
            <a:avLst/>
          </a:prstGeom>
        </p:spPr>
      </p:pic>
      <p:pic>
        <p:nvPicPr>
          <p:cNvPr id="90" name="図 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756056" y="3747764"/>
            <a:ext cx="758590" cy="758590"/>
          </a:xfrm>
          <a:prstGeom prst="rect">
            <a:avLst/>
          </a:prstGeom>
        </p:spPr>
      </p:pic>
      <p:pic>
        <p:nvPicPr>
          <p:cNvPr id="91" name="図 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799140" y="3789484"/>
            <a:ext cx="758590" cy="758590"/>
          </a:xfrm>
          <a:prstGeom prst="rect">
            <a:avLst/>
          </a:prstGeom>
        </p:spPr>
      </p:pic>
      <p:sp>
        <p:nvSpPr>
          <p:cNvPr id="92" name="テキスト ボックス 91"/>
          <p:cNvSpPr txBox="1"/>
          <p:nvPr/>
        </p:nvSpPr>
        <p:spPr>
          <a:xfrm>
            <a:off x="989534" y="5789510"/>
            <a:ext cx="71649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000" dirty="0" smtClean="0">
                <a:latin typeface="Century Gothic"/>
                <a:ea typeface="HG丸ｺﾞｼｯｸM-PRO"/>
                <a:cs typeface="Century Gothic"/>
              </a:rPr>
              <a:t>”Non-</a:t>
            </a:r>
            <a:r>
              <a:rPr kumimoji="1" lang="en-US" altLang="ja-JP" sz="4000" dirty="0" err="1" smtClean="0">
                <a:latin typeface="Century Gothic"/>
                <a:ea typeface="HG丸ｺﾞｼｯｸM-PRO"/>
                <a:cs typeface="Century Gothic"/>
              </a:rPr>
              <a:t>perturbative</a:t>
            </a:r>
            <a:r>
              <a:rPr kumimoji="1" lang="en-US" altLang="ja-JP" sz="4000" dirty="0" smtClean="0">
                <a:latin typeface="Century Gothic"/>
                <a:ea typeface="HG丸ｺﾞｼｯｸM-PRO"/>
                <a:cs typeface="Century Gothic"/>
              </a:rPr>
              <a:t> vacuum”</a:t>
            </a:r>
          </a:p>
          <a:p>
            <a:pPr algn="ctr"/>
            <a:r>
              <a:rPr kumimoji="1" lang="en-US" altLang="ja-JP" sz="1400" dirty="0" smtClean="0">
                <a:latin typeface="Century Gothic"/>
                <a:ea typeface="HG丸ｺﾞｼｯｸM-PRO"/>
                <a:cs typeface="Century Gothic"/>
              </a:rPr>
              <a:t>(Condensate by interaction is realized by stability of energy.)</a:t>
            </a:r>
            <a:endParaRPr kumimoji="1" lang="ja-JP" altLang="en-US" sz="1400" dirty="0">
              <a:latin typeface="Century Gothic"/>
              <a:ea typeface="HG丸ｺﾞｼｯｸM-PRO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6858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8068E-7 -0.00046 L 0.21105 0.00324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4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0.00069 L 0.55672 0.00069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7 -0.00532 L 0.27879 -0.00393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8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893986" y="2526859"/>
            <a:ext cx="5217489" cy="3249516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56004" y="721611"/>
            <a:ext cx="74319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latin typeface="Century Gothic"/>
                <a:ea typeface="HG丸ｺﾞｼｯｸM-PRO"/>
                <a:cs typeface="Century Gothic"/>
              </a:rPr>
              <a:t>“Structure” of QCD vacuum?</a:t>
            </a:r>
            <a:endParaRPr kumimoji="1" lang="ja-JP" altLang="en-US" sz="4000" dirty="0"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7" name="図形グループ 6"/>
          <p:cNvGrpSpPr/>
          <p:nvPr/>
        </p:nvGrpSpPr>
        <p:grpSpPr>
          <a:xfrm>
            <a:off x="1733004" y="1621771"/>
            <a:ext cx="7322631" cy="4439023"/>
            <a:chOff x="1733004" y="1621771"/>
            <a:chExt cx="7322631" cy="4439023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70056" y="4559851"/>
              <a:ext cx="1147370" cy="1147370"/>
            </a:xfrm>
            <a:prstGeom prst="rect">
              <a:avLst/>
            </a:prstGeom>
          </p:spPr>
        </p:pic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4691278" y="4887093"/>
              <a:ext cx="1147370" cy="1147370"/>
            </a:xfrm>
            <a:prstGeom prst="rect">
              <a:avLst/>
            </a:prstGeom>
          </p:spPr>
        </p:pic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3986387" y="2394015"/>
              <a:ext cx="1147370" cy="1147370"/>
            </a:xfrm>
            <a:prstGeom prst="rect">
              <a:avLst/>
            </a:prstGeom>
          </p:spPr>
        </p:pic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821462" y="3777839"/>
              <a:ext cx="1147370" cy="1147370"/>
            </a:xfrm>
            <a:prstGeom prst="rect">
              <a:avLst/>
            </a:prstGeom>
          </p:spPr>
        </p:pic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83751" y="3386112"/>
              <a:ext cx="1147370" cy="1147370"/>
            </a:xfrm>
            <a:prstGeom prst="rect">
              <a:avLst/>
            </a:prstGeom>
          </p:spPr>
        </p:pic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73659" y="4357361"/>
              <a:ext cx="1147370" cy="1147370"/>
            </a:xfrm>
            <a:prstGeom prst="rect">
              <a:avLst/>
            </a:prstGeom>
          </p:spPr>
        </p:pic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03184" y="2991519"/>
              <a:ext cx="1147370" cy="1147370"/>
            </a:xfrm>
            <a:prstGeom prst="rect">
              <a:avLst/>
            </a:prstGeom>
          </p:spPr>
        </p:pic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2759637" y="4819053"/>
              <a:ext cx="1147370" cy="1147370"/>
            </a:xfrm>
            <a:prstGeom prst="rect">
              <a:avLst/>
            </a:prstGeom>
          </p:spPr>
        </p:pic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58777" y="2460674"/>
              <a:ext cx="1147370" cy="1147370"/>
            </a:xfrm>
            <a:prstGeom prst="rect">
              <a:avLst/>
            </a:prstGeom>
          </p:spPr>
        </p:pic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84273" y="4752512"/>
              <a:ext cx="1147370" cy="1147370"/>
            </a:xfrm>
            <a:prstGeom prst="rect">
              <a:avLst/>
            </a:prstGeom>
          </p:spPr>
        </p:pic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44173" y="4211656"/>
              <a:ext cx="1147370" cy="1147370"/>
            </a:xfrm>
            <a:prstGeom prst="rect">
              <a:avLst/>
            </a:prstGeom>
          </p:spPr>
        </p:pic>
        <p:pic>
          <p:nvPicPr>
            <p:cNvPr id="19" name="図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3413235" y="3431446"/>
              <a:ext cx="1147370" cy="1147370"/>
            </a:xfrm>
            <a:prstGeom prst="rect">
              <a:avLst/>
            </a:prstGeom>
          </p:spPr>
        </p:pic>
        <p:sp>
          <p:nvSpPr>
            <p:cNvPr id="20" name="テキスト ボックス 19"/>
            <p:cNvSpPr txBox="1"/>
            <p:nvPr/>
          </p:nvSpPr>
          <p:spPr>
            <a:xfrm>
              <a:off x="2025269" y="1621771"/>
              <a:ext cx="50934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>
                  <a:latin typeface="Century Gothic"/>
                  <a:ea typeface="HG丸ｺﾞｼｯｸM-PRO"/>
                  <a:cs typeface="Century Gothic"/>
                </a:rPr>
                <a:t>Many particles in QCD vacuum!</a:t>
              </a:r>
              <a:endParaRPr kumimoji="1" lang="ja-JP" altLang="en-US" sz="2400" dirty="0">
                <a:latin typeface="Century Gothic"/>
                <a:ea typeface="HG丸ｺﾞｼｯｸM-PRO"/>
                <a:cs typeface="Century Gothic"/>
              </a:endParaRPr>
            </a:p>
          </p:txBody>
        </p:sp>
        <p:pic>
          <p:nvPicPr>
            <p:cNvPr id="21" name="図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831828" y="2934053"/>
              <a:ext cx="1147370" cy="1147370"/>
            </a:xfrm>
            <a:prstGeom prst="rect">
              <a:avLst/>
            </a:prstGeom>
          </p:spPr>
        </p:pic>
        <p:pic>
          <p:nvPicPr>
            <p:cNvPr id="22" name="図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235" y="2573585"/>
              <a:ext cx="758590" cy="758590"/>
            </a:xfrm>
            <a:prstGeom prst="rect">
              <a:avLst/>
            </a:prstGeom>
          </p:spPr>
        </p:pic>
        <p:pic>
          <p:nvPicPr>
            <p:cNvPr id="23" name="図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59757" y="3421310"/>
              <a:ext cx="758590" cy="758590"/>
            </a:xfrm>
            <a:prstGeom prst="rect">
              <a:avLst/>
            </a:prstGeom>
          </p:spPr>
        </p:pic>
        <p:pic>
          <p:nvPicPr>
            <p:cNvPr id="24" name="図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715615" y="2280066"/>
              <a:ext cx="758590" cy="758590"/>
            </a:xfrm>
            <a:prstGeom prst="rect">
              <a:avLst/>
            </a:prstGeom>
          </p:spPr>
        </p:pic>
        <p:pic>
          <p:nvPicPr>
            <p:cNvPr id="25" name="図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6419845" y="2884840"/>
              <a:ext cx="758590" cy="758590"/>
            </a:xfrm>
            <a:prstGeom prst="rect">
              <a:avLst/>
            </a:prstGeom>
          </p:spPr>
        </p:pic>
        <p:pic>
          <p:nvPicPr>
            <p:cNvPr id="26" name="図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189989" y="3727103"/>
              <a:ext cx="758590" cy="758590"/>
            </a:xfrm>
            <a:prstGeom prst="rect">
              <a:avLst/>
            </a:prstGeom>
          </p:spPr>
        </p:pic>
        <p:pic>
          <p:nvPicPr>
            <p:cNvPr id="27" name="図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4158037" y="2274174"/>
              <a:ext cx="758590" cy="758590"/>
            </a:xfrm>
            <a:prstGeom prst="rect">
              <a:avLst/>
            </a:prstGeom>
          </p:spPr>
        </p:pic>
        <p:pic>
          <p:nvPicPr>
            <p:cNvPr id="28" name="図 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21866" y="2755529"/>
              <a:ext cx="758590" cy="758590"/>
            </a:xfrm>
            <a:prstGeom prst="rect">
              <a:avLst/>
            </a:prstGeom>
          </p:spPr>
        </p:pic>
        <p:pic>
          <p:nvPicPr>
            <p:cNvPr id="29" name="図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33121" y="4205937"/>
              <a:ext cx="758590" cy="758590"/>
            </a:xfrm>
            <a:prstGeom prst="rect">
              <a:avLst/>
            </a:prstGeom>
          </p:spPr>
        </p:pic>
        <p:pic>
          <p:nvPicPr>
            <p:cNvPr id="30" name="図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139871" y="4601115"/>
              <a:ext cx="758590" cy="758590"/>
            </a:xfrm>
            <a:prstGeom prst="rect">
              <a:avLst/>
            </a:prstGeom>
          </p:spPr>
        </p:pic>
        <p:pic>
          <p:nvPicPr>
            <p:cNvPr id="31" name="図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36860" y="2863481"/>
              <a:ext cx="758590" cy="758590"/>
            </a:xfrm>
            <a:prstGeom prst="rect">
              <a:avLst/>
            </a:prstGeom>
          </p:spPr>
        </p:pic>
        <p:pic>
          <p:nvPicPr>
            <p:cNvPr id="32" name="図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5604814" y="4225916"/>
              <a:ext cx="758590" cy="758590"/>
            </a:xfrm>
            <a:prstGeom prst="rect">
              <a:avLst/>
            </a:prstGeom>
          </p:spPr>
        </p:pic>
        <p:pic>
          <p:nvPicPr>
            <p:cNvPr id="33" name="図 3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733004" y="3523566"/>
              <a:ext cx="758590" cy="758590"/>
            </a:xfrm>
            <a:prstGeom prst="rect">
              <a:avLst/>
            </a:prstGeom>
          </p:spPr>
        </p:pic>
        <p:pic>
          <p:nvPicPr>
            <p:cNvPr id="34" name="図 3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3979" y="4864413"/>
              <a:ext cx="758590" cy="758590"/>
            </a:xfrm>
            <a:prstGeom prst="rect">
              <a:avLst/>
            </a:prstGeom>
          </p:spPr>
        </p:pic>
        <p:pic>
          <p:nvPicPr>
            <p:cNvPr id="35" name="図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89747" y="3087434"/>
              <a:ext cx="758590" cy="758590"/>
            </a:xfrm>
            <a:prstGeom prst="rect">
              <a:avLst/>
            </a:prstGeom>
          </p:spPr>
        </p:pic>
        <p:pic>
          <p:nvPicPr>
            <p:cNvPr id="36" name="図 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638031" y="4683850"/>
              <a:ext cx="758590" cy="758590"/>
            </a:xfrm>
            <a:prstGeom prst="rect">
              <a:avLst/>
            </a:prstGeom>
          </p:spPr>
        </p:pic>
        <p:pic>
          <p:nvPicPr>
            <p:cNvPr id="37" name="図 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38776" y="2369218"/>
              <a:ext cx="758590" cy="758590"/>
            </a:xfrm>
            <a:prstGeom prst="rect">
              <a:avLst/>
            </a:prstGeom>
          </p:spPr>
        </p:pic>
        <p:pic>
          <p:nvPicPr>
            <p:cNvPr id="38" name="図 3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5647557" y="4810310"/>
              <a:ext cx="758590" cy="758590"/>
            </a:xfrm>
            <a:prstGeom prst="rect">
              <a:avLst/>
            </a:prstGeom>
          </p:spPr>
        </p:pic>
        <p:pic>
          <p:nvPicPr>
            <p:cNvPr id="39" name="図 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623412" y="4221820"/>
              <a:ext cx="758590" cy="758590"/>
            </a:xfrm>
            <a:prstGeom prst="rect">
              <a:avLst/>
            </a:prstGeom>
          </p:spPr>
        </p:pic>
        <p:pic>
          <p:nvPicPr>
            <p:cNvPr id="40" name="図 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23274" y="3394651"/>
              <a:ext cx="758590" cy="758590"/>
            </a:xfrm>
            <a:prstGeom prst="rect">
              <a:avLst/>
            </a:prstGeom>
          </p:spPr>
        </p:pic>
        <p:pic>
          <p:nvPicPr>
            <p:cNvPr id="41" name="図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92920" y="2175500"/>
              <a:ext cx="758590" cy="758590"/>
            </a:xfrm>
            <a:prstGeom prst="rect">
              <a:avLst/>
            </a:prstGeom>
          </p:spPr>
        </p:pic>
        <p:pic>
          <p:nvPicPr>
            <p:cNvPr id="42" name="図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653222" y="4901030"/>
              <a:ext cx="758590" cy="758590"/>
            </a:xfrm>
            <a:prstGeom prst="rect">
              <a:avLst/>
            </a:prstGeom>
          </p:spPr>
        </p:pic>
        <p:pic>
          <p:nvPicPr>
            <p:cNvPr id="43" name="図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6605667" y="4449770"/>
              <a:ext cx="758590" cy="758590"/>
            </a:xfrm>
            <a:prstGeom prst="rect">
              <a:avLst/>
            </a:prstGeom>
          </p:spPr>
        </p:pic>
        <p:pic>
          <p:nvPicPr>
            <p:cNvPr id="44" name="図 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12299" y="4535964"/>
              <a:ext cx="758590" cy="758590"/>
            </a:xfrm>
            <a:prstGeom prst="rect">
              <a:avLst/>
            </a:prstGeom>
          </p:spPr>
        </p:pic>
        <p:pic>
          <p:nvPicPr>
            <p:cNvPr id="45" name="図 4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918347" y="3008214"/>
              <a:ext cx="758590" cy="758590"/>
            </a:xfrm>
            <a:prstGeom prst="rect">
              <a:avLst/>
            </a:prstGeom>
          </p:spPr>
        </p:pic>
        <p:pic>
          <p:nvPicPr>
            <p:cNvPr id="46" name="図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9284" y="4142440"/>
              <a:ext cx="758590" cy="758590"/>
            </a:xfrm>
            <a:prstGeom prst="rect">
              <a:avLst/>
            </a:prstGeom>
          </p:spPr>
        </p:pic>
        <p:pic>
          <p:nvPicPr>
            <p:cNvPr id="47" name="図 4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638031" y="3644131"/>
              <a:ext cx="758590" cy="758590"/>
            </a:xfrm>
            <a:prstGeom prst="rect">
              <a:avLst/>
            </a:prstGeom>
          </p:spPr>
        </p:pic>
        <p:pic>
          <p:nvPicPr>
            <p:cNvPr id="48" name="図 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3927" y="4535964"/>
              <a:ext cx="758590" cy="758590"/>
            </a:xfrm>
            <a:prstGeom prst="rect">
              <a:avLst/>
            </a:prstGeom>
          </p:spPr>
        </p:pic>
        <p:pic>
          <p:nvPicPr>
            <p:cNvPr id="49" name="図 4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02674" y="2285514"/>
              <a:ext cx="758590" cy="758590"/>
            </a:xfrm>
            <a:prstGeom prst="rect">
              <a:avLst/>
            </a:prstGeom>
          </p:spPr>
        </p:pic>
        <p:pic>
          <p:nvPicPr>
            <p:cNvPr id="50" name="図 4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6226372" y="3698741"/>
              <a:ext cx="758590" cy="758590"/>
            </a:xfrm>
            <a:prstGeom prst="rect">
              <a:avLst/>
            </a:prstGeom>
          </p:spPr>
        </p:pic>
        <p:pic>
          <p:nvPicPr>
            <p:cNvPr id="51" name="図 5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09200" y="2648021"/>
              <a:ext cx="758590" cy="758590"/>
            </a:xfrm>
            <a:prstGeom prst="rect">
              <a:avLst/>
            </a:prstGeom>
          </p:spPr>
        </p:pic>
        <p:pic>
          <p:nvPicPr>
            <p:cNvPr id="52" name="図 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185583" y="4497280"/>
              <a:ext cx="758590" cy="758590"/>
            </a:xfrm>
            <a:prstGeom prst="rect">
              <a:avLst/>
            </a:prstGeom>
          </p:spPr>
        </p:pic>
        <p:pic>
          <p:nvPicPr>
            <p:cNvPr id="53" name="図 5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5892" y="3295384"/>
              <a:ext cx="758590" cy="758590"/>
            </a:xfrm>
            <a:prstGeom prst="rect">
              <a:avLst/>
            </a:prstGeom>
          </p:spPr>
        </p:pic>
        <p:pic>
          <p:nvPicPr>
            <p:cNvPr id="54" name="図 5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2002" y="3107373"/>
              <a:ext cx="758590" cy="758590"/>
            </a:xfrm>
            <a:prstGeom prst="rect">
              <a:avLst/>
            </a:prstGeom>
          </p:spPr>
        </p:pic>
        <p:pic>
          <p:nvPicPr>
            <p:cNvPr id="55" name="図 5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5395783" y="3222490"/>
              <a:ext cx="758590" cy="758590"/>
            </a:xfrm>
            <a:prstGeom prst="rect">
              <a:avLst/>
            </a:prstGeom>
          </p:spPr>
        </p:pic>
        <p:pic>
          <p:nvPicPr>
            <p:cNvPr id="56" name="図 5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13270" y="4073469"/>
              <a:ext cx="758590" cy="758590"/>
            </a:xfrm>
            <a:prstGeom prst="rect">
              <a:avLst/>
            </a:prstGeom>
          </p:spPr>
        </p:pic>
        <p:pic>
          <p:nvPicPr>
            <p:cNvPr id="57" name="図 5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002707" y="2619449"/>
              <a:ext cx="758590" cy="758590"/>
            </a:xfrm>
            <a:prstGeom prst="rect">
              <a:avLst/>
            </a:prstGeom>
          </p:spPr>
        </p:pic>
        <p:pic>
          <p:nvPicPr>
            <p:cNvPr id="58" name="図 5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441465" y="5302204"/>
              <a:ext cx="758590" cy="758590"/>
            </a:xfrm>
            <a:prstGeom prst="rect">
              <a:avLst/>
            </a:prstGeom>
          </p:spPr>
        </p:pic>
        <p:pic>
          <p:nvPicPr>
            <p:cNvPr id="59" name="図 5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84109" y="4041643"/>
              <a:ext cx="758590" cy="758590"/>
            </a:xfrm>
            <a:prstGeom prst="rect">
              <a:avLst/>
            </a:prstGeom>
          </p:spPr>
        </p:pic>
        <p:pic>
          <p:nvPicPr>
            <p:cNvPr id="60" name="図 5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91682" y="3223758"/>
              <a:ext cx="758590" cy="758590"/>
            </a:xfrm>
            <a:prstGeom prst="rect">
              <a:avLst/>
            </a:prstGeom>
          </p:spPr>
        </p:pic>
        <p:pic>
          <p:nvPicPr>
            <p:cNvPr id="61" name="図 6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733004" y="2903446"/>
              <a:ext cx="758590" cy="758590"/>
            </a:xfrm>
            <a:prstGeom prst="rect">
              <a:avLst/>
            </a:prstGeom>
          </p:spPr>
        </p:pic>
        <p:pic>
          <p:nvPicPr>
            <p:cNvPr id="62" name="図 6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20608" y="3812164"/>
              <a:ext cx="758590" cy="758590"/>
            </a:xfrm>
            <a:prstGeom prst="rect">
              <a:avLst/>
            </a:prstGeom>
          </p:spPr>
        </p:pic>
        <p:pic>
          <p:nvPicPr>
            <p:cNvPr id="63" name="図 6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5172215" y="3891549"/>
              <a:ext cx="758590" cy="758590"/>
            </a:xfrm>
            <a:prstGeom prst="rect">
              <a:avLst/>
            </a:prstGeom>
          </p:spPr>
        </p:pic>
        <p:pic>
          <p:nvPicPr>
            <p:cNvPr id="64" name="図 6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4689732" y="3550539"/>
              <a:ext cx="758590" cy="758590"/>
            </a:xfrm>
            <a:prstGeom prst="rect">
              <a:avLst/>
            </a:prstGeom>
          </p:spPr>
        </p:pic>
        <p:pic>
          <p:nvPicPr>
            <p:cNvPr id="65" name="図 6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7326" y="3902861"/>
              <a:ext cx="758590" cy="758590"/>
            </a:xfrm>
            <a:prstGeom prst="rect">
              <a:avLst/>
            </a:prstGeom>
          </p:spPr>
        </p:pic>
        <p:pic>
          <p:nvPicPr>
            <p:cNvPr id="66" name="図 6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29512" y="2901861"/>
              <a:ext cx="758590" cy="758590"/>
            </a:xfrm>
            <a:prstGeom prst="rect">
              <a:avLst/>
            </a:prstGeom>
          </p:spPr>
        </p:pic>
        <p:pic>
          <p:nvPicPr>
            <p:cNvPr id="67" name="図 6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989081" y="3054585"/>
              <a:ext cx="758590" cy="758590"/>
            </a:xfrm>
            <a:prstGeom prst="rect">
              <a:avLst/>
            </a:prstGeom>
          </p:spPr>
        </p:pic>
        <p:pic>
          <p:nvPicPr>
            <p:cNvPr id="68" name="図 6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51510" y="3659063"/>
              <a:ext cx="758590" cy="758590"/>
            </a:xfrm>
            <a:prstGeom prst="rect">
              <a:avLst/>
            </a:prstGeom>
          </p:spPr>
        </p:pic>
        <p:pic>
          <p:nvPicPr>
            <p:cNvPr id="69" name="図 6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162896" y="5017785"/>
              <a:ext cx="758590" cy="758590"/>
            </a:xfrm>
            <a:prstGeom prst="rect">
              <a:avLst/>
            </a:prstGeom>
          </p:spPr>
        </p:pic>
        <p:pic>
          <p:nvPicPr>
            <p:cNvPr id="70" name="図 6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6406" y="4187800"/>
              <a:ext cx="758590" cy="758590"/>
            </a:xfrm>
            <a:prstGeom prst="rect">
              <a:avLst/>
            </a:prstGeom>
          </p:spPr>
        </p:pic>
        <p:pic>
          <p:nvPicPr>
            <p:cNvPr id="71" name="図 7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674456" y="5261000"/>
              <a:ext cx="758590" cy="758590"/>
            </a:xfrm>
            <a:prstGeom prst="rect">
              <a:avLst/>
            </a:prstGeom>
          </p:spPr>
        </p:pic>
        <p:pic>
          <p:nvPicPr>
            <p:cNvPr id="72" name="図 7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64769" y="4950107"/>
              <a:ext cx="758590" cy="758590"/>
            </a:xfrm>
            <a:prstGeom prst="rect">
              <a:avLst/>
            </a:prstGeom>
          </p:spPr>
        </p:pic>
        <p:pic>
          <p:nvPicPr>
            <p:cNvPr id="73" name="図 7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5016488" y="4239208"/>
              <a:ext cx="758590" cy="758590"/>
            </a:xfrm>
            <a:prstGeom prst="rect">
              <a:avLst/>
            </a:prstGeom>
          </p:spPr>
        </p:pic>
        <p:pic>
          <p:nvPicPr>
            <p:cNvPr id="74" name="図 7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03741" y="2554758"/>
              <a:ext cx="758590" cy="758590"/>
            </a:xfrm>
            <a:prstGeom prst="rect">
              <a:avLst/>
            </a:prstGeom>
          </p:spPr>
        </p:pic>
        <p:pic>
          <p:nvPicPr>
            <p:cNvPr id="75" name="図 7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2112299" y="5197673"/>
              <a:ext cx="758590" cy="758590"/>
            </a:xfrm>
            <a:prstGeom prst="rect">
              <a:avLst/>
            </a:prstGeom>
          </p:spPr>
        </p:pic>
        <p:pic>
          <p:nvPicPr>
            <p:cNvPr id="76" name="図 7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883036" y="3264836"/>
              <a:ext cx="758590" cy="758590"/>
            </a:xfrm>
            <a:prstGeom prst="rect">
              <a:avLst/>
            </a:prstGeom>
          </p:spPr>
        </p:pic>
        <p:pic>
          <p:nvPicPr>
            <p:cNvPr id="77" name="図 7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95450" y="4598520"/>
              <a:ext cx="758590" cy="758590"/>
            </a:xfrm>
            <a:prstGeom prst="rect">
              <a:avLst/>
            </a:prstGeom>
          </p:spPr>
        </p:pic>
        <p:pic>
          <p:nvPicPr>
            <p:cNvPr id="78" name="図 7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676937" y="4475277"/>
              <a:ext cx="758590" cy="758590"/>
            </a:xfrm>
            <a:prstGeom prst="rect">
              <a:avLst/>
            </a:prstGeom>
          </p:spPr>
        </p:pic>
        <p:pic>
          <p:nvPicPr>
            <p:cNvPr id="79" name="図 7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61297" y="3801261"/>
              <a:ext cx="758590" cy="758590"/>
            </a:xfrm>
            <a:prstGeom prst="rect">
              <a:avLst/>
            </a:prstGeom>
          </p:spPr>
        </p:pic>
        <p:pic>
          <p:nvPicPr>
            <p:cNvPr id="80" name="図 7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41626" y="3128756"/>
              <a:ext cx="758590" cy="758590"/>
            </a:xfrm>
            <a:prstGeom prst="rect">
              <a:avLst/>
            </a:prstGeom>
          </p:spPr>
        </p:pic>
        <p:pic>
          <p:nvPicPr>
            <p:cNvPr id="81" name="図 8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3102802" y="4264585"/>
              <a:ext cx="758590" cy="758590"/>
            </a:xfrm>
            <a:prstGeom prst="rect">
              <a:avLst/>
            </a:prstGeom>
          </p:spPr>
        </p:pic>
        <p:pic>
          <p:nvPicPr>
            <p:cNvPr id="82" name="図 8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79877" y="2473523"/>
              <a:ext cx="758590" cy="758590"/>
            </a:xfrm>
            <a:prstGeom prst="rect">
              <a:avLst/>
            </a:prstGeom>
          </p:spPr>
        </p:pic>
        <p:pic>
          <p:nvPicPr>
            <p:cNvPr id="83" name="図 8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919958" y="5295020"/>
              <a:ext cx="758590" cy="758590"/>
            </a:xfrm>
            <a:prstGeom prst="rect">
              <a:avLst/>
            </a:prstGeom>
          </p:spPr>
        </p:pic>
        <p:pic>
          <p:nvPicPr>
            <p:cNvPr id="84" name="図 8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413416" y="2319534"/>
              <a:ext cx="758590" cy="758590"/>
            </a:xfrm>
            <a:prstGeom prst="rect">
              <a:avLst/>
            </a:prstGeom>
          </p:spPr>
        </p:pic>
        <p:pic>
          <p:nvPicPr>
            <p:cNvPr id="85" name="図 8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49988" y="2567926"/>
              <a:ext cx="758590" cy="758590"/>
            </a:xfrm>
            <a:prstGeom prst="rect">
              <a:avLst/>
            </a:prstGeom>
          </p:spPr>
        </p:pic>
        <p:pic>
          <p:nvPicPr>
            <p:cNvPr id="86" name="図 8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04675" y="3981080"/>
              <a:ext cx="758590" cy="758590"/>
            </a:xfrm>
            <a:prstGeom prst="rect">
              <a:avLst/>
            </a:prstGeom>
          </p:spPr>
        </p:pic>
        <p:pic>
          <p:nvPicPr>
            <p:cNvPr id="87" name="図 8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5956151" y="2526859"/>
              <a:ext cx="758590" cy="758590"/>
            </a:xfrm>
            <a:prstGeom prst="rect">
              <a:avLst/>
            </a:prstGeom>
          </p:spPr>
        </p:pic>
        <p:sp>
          <p:nvSpPr>
            <p:cNvPr id="88" name="テキスト ボックス 87"/>
            <p:cNvSpPr txBox="1"/>
            <p:nvPr/>
          </p:nvSpPr>
          <p:spPr>
            <a:xfrm>
              <a:off x="7824409" y="5521120"/>
              <a:ext cx="12312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err="1" smtClean="0">
                  <a:latin typeface="Century Gothic"/>
                  <a:ea typeface="HG丸ｺﾞｼｯｸM-PRO"/>
                  <a:cs typeface="Century Gothic"/>
                </a:rPr>
                <a:t>HiggsTan.com</a:t>
              </a:r>
              <a:endParaRPr kumimoji="1" lang="ja-JP" altLang="en-US" sz="120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pic>
        <p:nvPicPr>
          <p:cNvPr id="89" name="図 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220540" y="3730069"/>
            <a:ext cx="758590" cy="758590"/>
          </a:xfrm>
          <a:prstGeom prst="rect">
            <a:avLst/>
          </a:prstGeom>
        </p:spPr>
      </p:pic>
      <p:pic>
        <p:nvPicPr>
          <p:cNvPr id="90" name="図 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756056" y="3747764"/>
            <a:ext cx="758590" cy="758590"/>
          </a:xfrm>
          <a:prstGeom prst="rect">
            <a:avLst/>
          </a:prstGeom>
        </p:spPr>
      </p:pic>
      <p:pic>
        <p:nvPicPr>
          <p:cNvPr id="91" name="図 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799140" y="3789484"/>
            <a:ext cx="758590" cy="758590"/>
          </a:xfrm>
          <a:prstGeom prst="rect">
            <a:avLst/>
          </a:prstGeom>
        </p:spPr>
      </p:pic>
      <p:sp>
        <p:nvSpPr>
          <p:cNvPr id="92" name="テキスト ボックス 91"/>
          <p:cNvSpPr txBox="1"/>
          <p:nvPr/>
        </p:nvSpPr>
        <p:spPr>
          <a:xfrm>
            <a:off x="989534" y="5789510"/>
            <a:ext cx="71649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000" dirty="0" smtClean="0">
                <a:latin typeface="Century Gothic"/>
                <a:ea typeface="HG丸ｺﾞｼｯｸM-PRO"/>
                <a:cs typeface="Century Gothic"/>
              </a:rPr>
              <a:t>”Non-</a:t>
            </a:r>
            <a:r>
              <a:rPr kumimoji="1" lang="en-US" altLang="ja-JP" sz="4000" dirty="0" err="1" smtClean="0">
                <a:latin typeface="Century Gothic"/>
                <a:ea typeface="HG丸ｺﾞｼｯｸM-PRO"/>
                <a:cs typeface="Century Gothic"/>
              </a:rPr>
              <a:t>perturbative</a:t>
            </a:r>
            <a:r>
              <a:rPr kumimoji="1" lang="en-US" altLang="ja-JP" sz="4000" dirty="0" smtClean="0">
                <a:latin typeface="Century Gothic"/>
                <a:ea typeface="HG丸ｺﾞｼｯｸM-PRO"/>
                <a:cs typeface="Century Gothic"/>
              </a:rPr>
              <a:t> vacuum”</a:t>
            </a:r>
          </a:p>
          <a:p>
            <a:pPr algn="ctr"/>
            <a:r>
              <a:rPr kumimoji="1" lang="en-US" altLang="ja-JP" sz="1400" dirty="0" smtClean="0">
                <a:latin typeface="Century Gothic"/>
                <a:ea typeface="HG丸ｺﾞｼｯｸM-PRO"/>
                <a:cs typeface="Century Gothic"/>
              </a:rPr>
              <a:t>(Condensate by interaction is realized by stability of energy.)</a:t>
            </a:r>
            <a:endParaRPr kumimoji="1" lang="ja-JP" altLang="en-US" sz="1400" dirty="0">
              <a:latin typeface="Century Gothic"/>
              <a:ea typeface="HG丸ｺﾞｼｯｸM-PRO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52110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8068E-7 -0.00046 L 0.21105 0.00324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4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0.00069 L 0.55672 0.00069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7 -0.00532 L 0.27879 -0.00393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8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56004" y="721611"/>
            <a:ext cx="74319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latin typeface="Century Gothic"/>
                <a:ea typeface="HG丸ｺﾞｼｯｸM-PRO"/>
                <a:cs typeface="Century Gothic"/>
              </a:rPr>
              <a:t>“Structure” of QCD vacuum?</a:t>
            </a:r>
            <a:endParaRPr kumimoji="1" lang="ja-JP" altLang="en-US" sz="4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037217" y="1429497"/>
            <a:ext cx="5069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latin typeface="Century Gothic"/>
                <a:ea typeface="HG丸ｺﾞｼｯｸM-PRO"/>
                <a:cs typeface="Century Gothic"/>
              </a:rPr>
              <a:t>What happens in QCD vacuum?</a:t>
            </a:r>
            <a:endParaRPr kumimoji="1" lang="ja-JP" altLang="en-US" sz="24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-106436" y="2044524"/>
            <a:ext cx="9356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600" dirty="0" smtClean="0">
                <a:latin typeface="Century Gothic"/>
                <a:ea typeface="HG丸ｺﾞｼｯｸM-PRO"/>
                <a:cs typeface="Century Gothic"/>
              </a:rPr>
              <a:t>“Dynamical breaking of chiral symmetry”</a:t>
            </a:r>
            <a:endParaRPr kumimoji="1" lang="ja-JP" altLang="en-US" sz="3600" dirty="0">
              <a:latin typeface="Century Gothic"/>
              <a:ea typeface="HG丸ｺﾞｼｯｸM-PRO"/>
              <a:cs typeface="Century Gothic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13" y="2735415"/>
            <a:ext cx="9035374" cy="355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320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5" name="図形グループ 4"/>
          <p:cNvGrpSpPr/>
          <p:nvPr/>
        </p:nvGrpSpPr>
        <p:grpSpPr>
          <a:xfrm>
            <a:off x="1173837" y="3074363"/>
            <a:ext cx="2700603" cy="2632111"/>
            <a:chOff x="1738952" y="3119344"/>
            <a:chExt cx="2700603" cy="2632111"/>
          </a:xfrm>
        </p:grpSpPr>
        <p:sp>
          <p:nvSpPr>
            <p:cNvPr id="6" name="正方形/長方形 5"/>
            <p:cNvSpPr/>
            <p:nvPr/>
          </p:nvSpPr>
          <p:spPr>
            <a:xfrm>
              <a:off x="1740595" y="3783051"/>
              <a:ext cx="2046133" cy="1968403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" name="直線コネクタ 6"/>
            <p:cNvCxnSpPr/>
            <p:nvPr/>
          </p:nvCxnSpPr>
          <p:spPr>
            <a:xfrm flipV="1">
              <a:off x="1738952" y="3119344"/>
              <a:ext cx="683954" cy="663707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 flipV="1">
              <a:off x="3786728" y="3119345"/>
              <a:ext cx="652827" cy="663706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 flipV="1">
              <a:off x="3786728" y="5105756"/>
              <a:ext cx="652827" cy="645699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 flipV="1">
              <a:off x="1740595" y="5070143"/>
              <a:ext cx="682311" cy="681311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/>
            <p:nvPr/>
          </p:nvCxnSpPr>
          <p:spPr>
            <a:xfrm>
              <a:off x="2422906" y="3119344"/>
              <a:ext cx="2016649" cy="1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 flipV="1">
              <a:off x="4439555" y="3119345"/>
              <a:ext cx="0" cy="1986411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 flipV="1">
              <a:off x="2422906" y="3119344"/>
              <a:ext cx="0" cy="1950800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>
              <a:off x="2422906" y="5070143"/>
              <a:ext cx="2016649" cy="35613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テキスト ボックス 20"/>
          <p:cNvSpPr txBox="1"/>
          <p:nvPr/>
        </p:nvSpPr>
        <p:spPr>
          <a:xfrm>
            <a:off x="1515432" y="2632413"/>
            <a:ext cx="1849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latin typeface="Century Gothic"/>
                <a:ea typeface="HG丸ｺﾞｼｯｸM-PRO"/>
                <a:cs typeface="Century Gothic"/>
              </a:rPr>
              <a:t>Empty space</a:t>
            </a:r>
            <a:endParaRPr kumimoji="1" lang="ja-JP" altLang="en-US" sz="2000" dirty="0">
              <a:latin typeface="Century Gothic"/>
              <a:ea typeface="HG丸ｺﾞｼｯｸM-PRO"/>
              <a:cs typeface="Century Gothic"/>
            </a:endParaRPr>
          </a:p>
        </p:txBody>
      </p:sp>
      <p:cxnSp>
        <p:nvCxnSpPr>
          <p:cNvPr id="25" name="直線矢印コネクタ 24"/>
          <p:cNvCxnSpPr/>
          <p:nvPr/>
        </p:nvCxnSpPr>
        <p:spPr>
          <a:xfrm flipH="1">
            <a:off x="2387598" y="4261667"/>
            <a:ext cx="1276443" cy="439501"/>
          </a:xfrm>
          <a:prstGeom prst="straightConnector1">
            <a:avLst/>
          </a:prstGeom>
          <a:ln w="9525" cap="rnd" cmpd="sng">
            <a:solidFill>
              <a:schemeClr val="tx1"/>
            </a:solidFill>
            <a:headEnd type="triangle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1893215" y="4125565"/>
            <a:ext cx="1389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>
                <a:latin typeface="Century Gothic"/>
                <a:ea typeface="HG丸ｺﾞｼｯｸM-PRO"/>
                <a:cs typeface="Century Gothic"/>
              </a:rPr>
              <a:t>Speed of light</a:t>
            </a:r>
            <a:endParaRPr kumimoji="1" lang="ja-JP" altLang="en-US" sz="14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1810484" y="5060775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b="1" dirty="0" smtClean="0">
                <a:latin typeface="Century Gothic"/>
                <a:ea typeface="HG丸ｺﾞｼｯｸM-PRO"/>
                <a:cs typeface="Century Gothic"/>
              </a:rPr>
              <a:t>〜 0 MeV</a:t>
            </a:r>
            <a:endParaRPr kumimoji="1" lang="ja-JP" altLang="en-US" sz="1400" b="1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1159923" y="5695494"/>
            <a:ext cx="2065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latin typeface="Century Gothic"/>
                <a:ea typeface="HG丸ｺﾞｼｯｸM-PRO"/>
                <a:cs typeface="Century Gothic"/>
              </a:rPr>
              <a:t>Chiral symmetry restored</a:t>
            </a:r>
            <a:endParaRPr lang="ja-JP" altLang="en-US" sz="12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856004" y="721611"/>
            <a:ext cx="74319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latin typeface="Century Gothic"/>
                <a:ea typeface="HG丸ｺﾞｼｯｸM-PRO"/>
                <a:cs typeface="Century Gothic"/>
              </a:rPr>
              <a:t>“Structure” of QCD vacuum?</a:t>
            </a:r>
            <a:endParaRPr kumimoji="1" lang="ja-JP" altLang="en-US" sz="4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2037217" y="1429497"/>
            <a:ext cx="5069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latin typeface="Century Gothic"/>
                <a:ea typeface="HG丸ｺﾞｼｯｸM-PRO"/>
                <a:cs typeface="Century Gothic"/>
              </a:rPr>
              <a:t>What happens in QCD vacuum?</a:t>
            </a:r>
            <a:endParaRPr kumimoji="1" lang="ja-JP" altLang="en-US" sz="24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-106436" y="2044524"/>
            <a:ext cx="9356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600" dirty="0" smtClean="0">
                <a:latin typeface="Century Gothic"/>
                <a:ea typeface="HG丸ｺﾞｼｯｸM-PRO"/>
                <a:cs typeface="Century Gothic"/>
              </a:rPr>
              <a:t>“Dynamical breaking of chiral symmetry”</a:t>
            </a:r>
            <a:endParaRPr kumimoji="1" lang="ja-JP" altLang="en-US" sz="3600" dirty="0">
              <a:latin typeface="Century Gothic"/>
              <a:ea typeface="HG丸ｺﾞｼｯｸM-PRO"/>
              <a:cs typeface="Century Gothic"/>
            </a:endParaRPr>
          </a:p>
        </p:txBody>
      </p:sp>
      <p:pic>
        <p:nvPicPr>
          <p:cNvPr id="56" name="図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110276" y="4585680"/>
            <a:ext cx="395422" cy="39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87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6300"/>
            <a:ext cx="9144000" cy="508635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7795515" y="2146349"/>
            <a:ext cx="734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b="1" dirty="0" smtClean="0">
                <a:solidFill>
                  <a:srgbClr val="FF0000"/>
                </a:solidFill>
                <a:latin typeface="Century Gothic"/>
                <a:ea typeface="HG丸ｺﾞｼｯｸM-PRO"/>
                <a:cs typeface="Century Gothic"/>
              </a:rPr>
              <a:t>Japan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0" y="5259392"/>
            <a:ext cx="9144000" cy="9552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67" y="254000"/>
            <a:ext cx="6350000" cy="63500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0" name="図形グループ 29"/>
          <p:cNvGrpSpPr/>
          <p:nvPr/>
        </p:nvGrpSpPr>
        <p:grpSpPr>
          <a:xfrm>
            <a:off x="3300649" y="4400260"/>
            <a:ext cx="3411586" cy="1070950"/>
            <a:chOff x="3300649" y="4400260"/>
            <a:chExt cx="3411586" cy="1070950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3300649" y="5101878"/>
              <a:ext cx="34115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b="1" dirty="0" smtClean="0">
                  <a:solidFill>
                    <a:srgbClr val="FF0000"/>
                  </a:solidFill>
                  <a:latin typeface="Century Gothic"/>
                  <a:ea typeface="HG丸ｺﾞｼｯｸM-PRO"/>
                  <a:cs typeface="Century Gothic"/>
                </a:rPr>
                <a:t>Tokyo</a:t>
              </a:r>
              <a:r>
                <a:rPr lang="ja-JP" altLang="en-US" b="1" dirty="0" smtClean="0">
                  <a:solidFill>
                    <a:srgbClr val="FF0000"/>
                  </a:solidFill>
                  <a:latin typeface="Century Gothic"/>
                  <a:ea typeface="HG丸ｺﾞｼｯｸM-PRO"/>
                  <a:cs typeface="Century Gothic"/>
                </a:rPr>
                <a:t> </a:t>
              </a:r>
              <a:r>
                <a:rPr lang="en-US" altLang="ja-JP" b="1" dirty="0" smtClean="0">
                  <a:solidFill>
                    <a:srgbClr val="FF0000"/>
                  </a:solidFill>
                  <a:latin typeface="Century Gothic"/>
                  <a:ea typeface="HG丸ｺﾞｼｯｸM-PRO"/>
                  <a:cs typeface="Century Gothic"/>
                </a:rPr>
                <a:t>Institute</a:t>
              </a:r>
              <a:r>
                <a:rPr lang="ja-JP" altLang="en-US" b="1" dirty="0" smtClean="0">
                  <a:solidFill>
                    <a:srgbClr val="FF0000"/>
                  </a:solidFill>
                  <a:latin typeface="Century Gothic"/>
                  <a:ea typeface="HG丸ｺﾞｼｯｸM-PRO"/>
                  <a:cs typeface="Century Gothic"/>
                </a:rPr>
                <a:t> </a:t>
              </a:r>
              <a:r>
                <a:rPr lang="en-US" altLang="ja-JP" b="1" dirty="0" smtClean="0">
                  <a:solidFill>
                    <a:srgbClr val="FF0000"/>
                  </a:solidFill>
                  <a:latin typeface="Century Gothic"/>
                  <a:ea typeface="HG丸ｺﾞｼｯｸM-PRO"/>
                  <a:cs typeface="Century Gothic"/>
                </a:rPr>
                <a:t>of</a:t>
              </a:r>
              <a:r>
                <a:rPr lang="ja-JP" altLang="en-US" b="1" dirty="0" smtClean="0">
                  <a:solidFill>
                    <a:srgbClr val="FF0000"/>
                  </a:solidFill>
                  <a:latin typeface="Century Gothic"/>
                  <a:ea typeface="HG丸ｺﾞｼｯｸM-PRO"/>
                  <a:cs typeface="Century Gothic"/>
                </a:rPr>
                <a:t> </a:t>
              </a:r>
              <a:r>
                <a:rPr lang="en-US" altLang="ja-JP" b="1" dirty="0" smtClean="0">
                  <a:solidFill>
                    <a:srgbClr val="FF0000"/>
                  </a:solidFill>
                  <a:latin typeface="Century Gothic"/>
                  <a:ea typeface="HG丸ｺﾞｼｯｸM-PRO"/>
                  <a:cs typeface="Century Gothic"/>
                </a:rPr>
                <a:t>Technology</a:t>
              </a:r>
              <a:endParaRPr lang="ja-JP" altLang="en-US" b="1" dirty="0" smtClean="0">
                <a:solidFill>
                  <a:srgbClr val="FF0000"/>
                </a:solidFill>
                <a:latin typeface="Century Gothic"/>
                <a:ea typeface="HG丸ｺﾞｼｯｸM-PRO"/>
                <a:cs typeface="Century Gothic"/>
              </a:endParaRPr>
            </a:p>
          </p:txBody>
        </p:sp>
        <p:cxnSp>
          <p:nvCxnSpPr>
            <p:cNvPr id="8" name="直線矢印コネクタ 7"/>
            <p:cNvCxnSpPr/>
            <p:nvPr/>
          </p:nvCxnSpPr>
          <p:spPr>
            <a:xfrm flipH="1" flipV="1">
              <a:off x="4267014" y="4400260"/>
              <a:ext cx="243698" cy="73870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61618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テキスト ボックス 56"/>
          <p:cNvSpPr txBox="1"/>
          <p:nvPr/>
        </p:nvSpPr>
        <p:spPr>
          <a:xfrm>
            <a:off x="-106436" y="2044524"/>
            <a:ext cx="9356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600" dirty="0" smtClean="0">
                <a:latin typeface="Century Gothic"/>
                <a:ea typeface="HG丸ｺﾞｼｯｸM-PRO"/>
                <a:cs typeface="Century Gothic"/>
              </a:rPr>
              <a:t>“Dynamical breaking of chiral symmetry”</a:t>
            </a:r>
            <a:endParaRPr kumimoji="1" lang="ja-JP" altLang="en-US" sz="36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5" name="図形グループ 4"/>
          <p:cNvGrpSpPr/>
          <p:nvPr/>
        </p:nvGrpSpPr>
        <p:grpSpPr>
          <a:xfrm>
            <a:off x="1173837" y="3074363"/>
            <a:ext cx="2700603" cy="2632111"/>
            <a:chOff x="1738952" y="3119344"/>
            <a:chExt cx="2700603" cy="2632111"/>
          </a:xfrm>
        </p:grpSpPr>
        <p:sp>
          <p:nvSpPr>
            <p:cNvPr id="6" name="正方形/長方形 5"/>
            <p:cNvSpPr/>
            <p:nvPr/>
          </p:nvSpPr>
          <p:spPr>
            <a:xfrm>
              <a:off x="1740595" y="3783051"/>
              <a:ext cx="2046133" cy="1968403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" name="直線コネクタ 6"/>
            <p:cNvCxnSpPr/>
            <p:nvPr/>
          </p:nvCxnSpPr>
          <p:spPr>
            <a:xfrm flipV="1">
              <a:off x="1738952" y="3119344"/>
              <a:ext cx="683954" cy="663707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 flipV="1">
              <a:off x="3786728" y="3119345"/>
              <a:ext cx="652827" cy="663706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 flipV="1">
              <a:off x="3786728" y="5105756"/>
              <a:ext cx="652827" cy="645699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 flipV="1">
              <a:off x="1740595" y="5070143"/>
              <a:ext cx="682311" cy="681311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/>
            <p:nvPr/>
          </p:nvCxnSpPr>
          <p:spPr>
            <a:xfrm>
              <a:off x="2422906" y="3119344"/>
              <a:ext cx="2016649" cy="1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 flipV="1">
              <a:off x="4439555" y="3119345"/>
              <a:ext cx="0" cy="1986411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 flipV="1">
              <a:off x="2422906" y="3119344"/>
              <a:ext cx="0" cy="1950800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>
              <a:off x="2422906" y="5070143"/>
              <a:ext cx="2016649" cy="35613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図形グループ 14"/>
          <p:cNvGrpSpPr/>
          <p:nvPr/>
        </p:nvGrpSpPr>
        <p:grpSpPr>
          <a:xfrm>
            <a:off x="5434458" y="3063383"/>
            <a:ext cx="2700603" cy="2643090"/>
            <a:chOff x="5866004" y="2859604"/>
            <a:chExt cx="2700603" cy="2643090"/>
          </a:xfrm>
        </p:grpSpPr>
        <p:cxnSp>
          <p:nvCxnSpPr>
            <p:cNvPr id="16" name="直線コネクタ 15"/>
            <p:cNvCxnSpPr/>
            <p:nvPr/>
          </p:nvCxnSpPr>
          <p:spPr>
            <a:xfrm flipV="1">
              <a:off x="6533133" y="2859604"/>
              <a:ext cx="0" cy="1950800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>
              <a:off x="6549958" y="4810404"/>
              <a:ext cx="2016649" cy="35613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 flipV="1">
              <a:off x="5866004" y="4810404"/>
              <a:ext cx="682311" cy="681311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直方体 18"/>
            <p:cNvSpPr/>
            <p:nvPr/>
          </p:nvSpPr>
          <p:spPr>
            <a:xfrm>
              <a:off x="5866004" y="2859604"/>
              <a:ext cx="2700603" cy="2643090"/>
            </a:xfrm>
            <a:prstGeom prst="cube">
              <a:avLst/>
            </a:prstGeom>
            <a:solidFill>
              <a:schemeClr val="tx1">
                <a:lumMod val="50000"/>
                <a:lumOff val="50000"/>
                <a:alpha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テキスト ボックス 20"/>
          <p:cNvSpPr txBox="1"/>
          <p:nvPr/>
        </p:nvSpPr>
        <p:spPr>
          <a:xfrm>
            <a:off x="1515432" y="2632413"/>
            <a:ext cx="1849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latin typeface="Century Gothic"/>
                <a:ea typeface="HG丸ｺﾞｼｯｸM-PRO"/>
                <a:cs typeface="Century Gothic"/>
              </a:rPr>
              <a:t>Empty space</a:t>
            </a:r>
            <a:endParaRPr kumimoji="1" lang="ja-JP" altLang="en-US" sz="2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884579" y="2632413"/>
            <a:ext cx="19509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ea typeface="HG丸ｺﾞｼｯｸM-PRO"/>
                <a:cs typeface="Century Gothic"/>
              </a:rPr>
              <a:t>QCD vacuum</a:t>
            </a:r>
            <a:endParaRPr kumimoji="1" lang="ja-JP" altLang="en-US" sz="2000" dirty="0">
              <a:latin typeface="Century Gothic"/>
              <a:ea typeface="HG丸ｺﾞｼｯｸM-PRO"/>
              <a:cs typeface="Century Gothic"/>
            </a:endParaRPr>
          </a:p>
        </p:txBody>
      </p:sp>
      <p:cxnSp>
        <p:nvCxnSpPr>
          <p:cNvPr id="25" name="直線矢印コネクタ 24"/>
          <p:cNvCxnSpPr/>
          <p:nvPr/>
        </p:nvCxnSpPr>
        <p:spPr>
          <a:xfrm flipH="1">
            <a:off x="2387598" y="4261667"/>
            <a:ext cx="1276443" cy="439501"/>
          </a:xfrm>
          <a:prstGeom prst="straightConnector1">
            <a:avLst/>
          </a:prstGeom>
          <a:ln w="9525" cap="rnd" cmpd="sng">
            <a:solidFill>
              <a:schemeClr val="tx1"/>
            </a:solidFill>
            <a:headEnd type="triangle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1893215" y="4125565"/>
            <a:ext cx="1389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>
                <a:latin typeface="Century Gothic"/>
                <a:ea typeface="HG丸ｺﾞｼｯｸM-PRO"/>
                <a:cs typeface="Century Gothic"/>
              </a:rPr>
              <a:t>Speed of light</a:t>
            </a:r>
            <a:endParaRPr kumimoji="1" lang="ja-JP" altLang="en-US" sz="14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8203" y="6167351"/>
            <a:ext cx="900759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600" b="1" dirty="0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Chiral symmetry is broken dynamically by interaction.</a:t>
            </a:r>
          </a:p>
        </p:txBody>
      </p:sp>
      <p:grpSp>
        <p:nvGrpSpPr>
          <p:cNvPr id="30" name="図形グループ 29"/>
          <p:cNvGrpSpPr/>
          <p:nvPr/>
        </p:nvGrpSpPr>
        <p:grpSpPr>
          <a:xfrm>
            <a:off x="3113188" y="2269239"/>
            <a:ext cx="3184722" cy="2658384"/>
            <a:chOff x="1264867" y="2921610"/>
            <a:chExt cx="3184722" cy="2658384"/>
          </a:xfrm>
        </p:grpSpPr>
        <p:sp>
          <p:nvSpPr>
            <p:cNvPr id="31" name="円形吹き出し 30"/>
            <p:cNvSpPr/>
            <p:nvPr/>
          </p:nvSpPr>
          <p:spPr>
            <a:xfrm>
              <a:off x="1347212" y="3074010"/>
              <a:ext cx="2902184" cy="2342773"/>
            </a:xfrm>
            <a:prstGeom prst="wedgeEllipseCallout">
              <a:avLst>
                <a:gd name="adj1" fmla="val 51841"/>
                <a:gd name="adj2" fmla="val 40977"/>
              </a:avLst>
            </a:prstGeom>
            <a:solidFill>
              <a:schemeClr val="bg1"/>
            </a:solidFill>
            <a:ln w="571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2" name="図 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10617" y="2921610"/>
              <a:ext cx="969486" cy="969486"/>
            </a:xfrm>
            <a:prstGeom prst="rect">
              <a:avLst/>
            </a:prstGeom>
          </p:spPr>
        </p:pic>
        <p:pic>
          <p:nvPicPr>
            <p:cNvPr id="33" name="図 3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95360" y="4366502"/>
              <a:ext cx="969486" cy="969486"/>
            </a:xfrm>
            <a:prstGeom prst="rect">
              <a:avLst/>
            </a:prstGeom>
          </p:spPr>
        </p:pic>
        <p:pic>
          <p:nvPicPr>
            <p:cNvPr id="34" name="図 3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2474292" y="3322717"/>
              <a:ext cx="969486" cy="969486"/>
            </a:xfrm>
            <a:prstGeom prst="rect">
              <a:avLst/>
            </a:prstGeom>
          </p:spPr>
        </p:pic>
        <p:pic>
          <p:nvPicPr>
            <p:cNvPr id="35" name="図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749610" y="3558753"/>
              <a:ext cx="969486" cy="969486"/>
            </a:xfrm>
            <a:prstGeom prst="rect">
              <a:avLst/>
            </a:prstGeom>
          </p:spPr>
        </p:pic>
        <p:pic>
          <p:nvPicPr>
            <p:cNvPr id="36" name="図 3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843295" y="4125765"/>
              <a:ext cx="969486" cy="969486"/>
            </a:xfrm>
            <a:prstGeom prst="rect">
              <a:avLst/>
            </a:prstGeom>
          </p:spPr>
        </p:pic>
        <p:pic>
          <p:nvPicPr>
            <p:cNvPr id="37" name="図 3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34295" y="3907930"/>
              <a:ext cx="969486" cy="969486"/>
            </a:xfrm>
            <a:prstGeom prst="rect">
              <a:avLst/>
            </a:prstGeom>
          </p:spPr>
        </p:pic>
        <p:pic>
          <p:nvPicPr>
            <p:cNvPr id="38" name="図 3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49610" y="3074010"/>
              <a:ext cx="969486" cy="969486"/>
            </a:xfrm>
            <a:prstGeom prst="rect">
              <a:avLst/>
            </a:prstGeom>
          </p:spPr>
        </p:pic>
        <p:pic>
          <p:nvPicPr>
            <p:cNvPr id="39" name="図 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328038" y="3820978"/>
              <a:ext cx="969486" cy="969486"/>
            </a:xfrm>
            <a:prstGeom prst="rect">
              <a:avLst/>
            </a:prstGeom>
          </p:spPr>
        </p:pic>
        <p:pic>
          <p:nvPicPr>
            <p:cNvPr id="40" name="図 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95360" y="3423187"/>
              <a:ext cx="969486" cy="969486"/>
            </a:xfrm>
            <a:prstGeom prst="rect">
              <a:avLst/>
            </a:prstGeom>
          </p:spPr>
        </p:pic>
        <p:pic>
          <p:nvPicPr>
            <p:cNvPr id="41" name="図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358552" y="3962554"/>
              <a:ext cx="969486" cy="969486"/>
            </a:xfrm>
            <a:prstGeom prst="rect">
              <a:avLst/>
            </a:prstGeom>
          </p:spPr>
        </p:pic>
        <p:pic>
          <p:nvPicPr>
            <p:cNvPr id="42" name="図 4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264867" y="3362318"/>
              <a:ext cx="969486" cy="969486"/>
            </a:xfrm>
            <a:prstGeom prst="rect">
              <a:avLst/>
            </a:prstGeom>
          </p:spPr>
        </p:pic>
        <p:pic>
          <p:nvPicPr>
            <p:cNvPr id="43" name="図 4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38464" y="4447297"/>
              <a:ext cx="969486" cy="969486"/>
            </a:xfrm>
            <a:prstGeom prst="rect">
              <a:avLst/>
            </a:prstGeom>
          </p:spPr>
        </p:pic>
        <p:pic>
          <p:nvPicPr>
            <p:cNvPr id="44" name="図 4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07950" y="4303866"/>
              <a:ext cx="969486" cy="969486"/>
            </a:xfrm>
            <a:prstGeom prst="rect">
              <a:avLst/>
            </a:prstGeom>
          </p:spPr>
        </p:pic>
        <p:pic>
          <p:nvPicPr>
            <p:cNvPr id="45" name="図 4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3153309" y="2993068"/>
              <a:ext cx="969486" cy="969486"/>
            </a:xfrm>
            <a:prstGeom prst="rect">
              <a:avLst/>
            </a:prstGeom>
          </p:spPr>
        </p:pic>
        <p:pic>
          <p:nvPicPr>
            <p:cNvPr id="46" name="図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9549" y="4610508"/>
              <a:ext cx="969486" cy="969486"/>
            </a:xfrm>
            <a:prstGeom prst="rect">
              <a:avLst/>
            </a:prstGeom>
          </p:spPr>
        </p:pic>
        <p:pic>
          <p:nvPicPr>
            <p:cNvPr id="47" name="図 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480103" y="3807460"/>
              <a:ext cx="969486" cy="969486"/>
            </a:xfrm>
            <a:prstGeom prst="rect">
              <a:avLst/>
            </a:prstGeom>
          </p:spPr>
        </p:pic>
      </p:grpSp>
      <p:sp>
        <p:nvSpPr>
          <p:cNvPr id="50" name="テキスト ボックス 49"/>
          <p:cNvSpPr txBox="1"/>
          <p:nvPr/>
        </p:nvSpPr>
        <p:spPr>
          <a:xfrm>
            <a:off x="1810484" y="5060775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b="1" dirty="0" smtClean="0">
                <a:latin typeface="Century Gothic"/>
                <a:ea typeface="HG丸ｺﾞｼｯｸM-PRO"/>
                <a:cs typeface="Century Gothic"/>
              </a:rPr>
              <a:t>〜 0 MeV</a:t>
            </a:r>
            <a:endParaRPr kumimoji="1" lang="ja-JP" altLang="en-US" sz="1400" b="1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1159923" y="5695494"/>
            <a:ext cx="2065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latin typeface="Century Gothic"/>
                <a:ea typeface="HG丸ｺﾞｼｯｸM-PRO"/>
                <a:cs typeface="Century Gothic"/>
              </a:rPr>
              <a:t>Chiral symmetry restored</a:t>
            </a:r>
            <a:endParaRPr lang="ja-JP" altLang="en-US" sz="12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856004" y="721611"/>
            <a:ext cx="74319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latin typeface="Century Gothic"/>
                <a:ea typeface="HG丸ｺﾞｼｯｸM-PRO"/>
                <a:cs typeface="Century Gothic"/>
              </a:rPr>
              <a:t>“Structure” of QCD vacuum?</a:t>
            </a:r>
            <a:endParaRPr kumimoji="1" lang="ja-JP" altLang="en-US" sz="4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2037217" y="1429497"/>
            <a:ext cx="5069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latin typeface="Century Gothic"/>
                <a:ea typeface="HG丸ｺﾞｼｯｸM-PRO"/>
                <a:cs typeface="Century Gothic"/>
              </a:rPr>
              <a:t>What happens in QCD vacuum?</a:t>
            </a:r>
            <a:endParaRPr kumimoji="1" lang="ja-JP" altLang="en-US" sz="2400" dirty="0">
              <a:latin typeface="Century Gothic"/>
              <a:ea typeface="HG丸ｺﾞｼｯｸM-PRO"/>
              <a:cs typeface="Century Gothic"/>
            </a:endParaRPr>
          </a:p>
        </p:txBody>
      </p:sp>
      <p:pic>
        <p:nvPicPr>
          <p:cNvPr id="56" name="図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110276" y="4585680"/>
            <a:ext cx="395422" cy="395422"/>
          </a:xfrm>
          <a:prstGeom prst="rect">
            <a:avLst/>
          </a:prstGeom>
        </p:spPr>
      </p:pic>
      <p:pic>
        <p:nvPicPr>
          <p:cNvPr id="58" name="図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319637" y="4585680"/>
            <a:ext cx="395422" cy="395422"/>
          </a:xfrm>
          <a:prstGeom prst="rect">
            <a:avLst/>
          </a:prstGeom>
        </p:spPr>
      </p:pic>
      <p:cxnSp>
        <p:nvCxnSpPr>
          <p:cNvPr id="26" name="直線矢印コネクタ 25"/>
          <p:cNvCxnSpPr/>
          <p:nvPr/>
        </p:nvCxnSpPr>
        <p:spPr>
          <a:xfrm flipH="1">
            <a:off x="7294202" y="4225055"/>
            <a:ext cx="445644" cy="153443"/>
          </a:xfrm>
          <a:prstGeom prst="straightConnector1">
            <a:avLst/>
          </a:prstGeom>
          <a:ln w="50800" cap="rnd" cmpd="sng">
            <a:solidFill>
              <a:schemeClr val="tx1"/>
            </a:solidFill>
            <a:headEnd type="triangle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48"/>
          <p:cNvSpPr txBox="1"/>
          <p:nvPr/>
        </p:nvSpPr>
        <p:spPr>
          <a:xfrm>
            <a:off x="6715101" y="3874869"/>
            <a:ext cx="22025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b="1" dirty="0" smtClean="0">
                <a:solidFill>
                  <a:srgbClr val="C0504D"/>
                </a:solidFill>
                <a:latin typeface="Century Gothic"/>
                <a:ea typeface="HG丸ｺﾞｼｯｸM-PRO"/>
                <a:cs typeface="Century Gothic"/>
              </a:rPr>
              <a:t>Less than speed of light</a:t>
            </a:r>
            <a:endParaRPr kumimoji="1" lang="ja-JP" altLang="en-US" sz="1400" b="1" dirty="0">
              <a:solidFill>
                <a:srgbClr val="C0504D"/>
              </a:solidFill>
              <a:latin typeface="Century Gothic"/>
              <a:ea typeface="HG丸ｺﾞｼｯｸM-PRO"/>
              <a:cs typeface="Century Gothic"/>
            </a:endParaRPr>
          </a:p>
        </p:txBody>
      </p:sp>
      <p:pic>
        <p:nvPicPr>
          <p:cNvPr id="59" name="図 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988276" y="3283881"/>
            <a:ext cx="3033766" cy="3033766"/>
          </a:xfrm>
          <a:prstGeom prst="rect">
            <a:avLst/>
          </a:prstGeom>
        </p:spPr>
      </p:pic>
      <p:grpSp>
        <p:nvGrpSpPr>
          <p:cNvPr id="2" name="図形グループ 1"/>
          <p:cNvGrpSpPr/>
          <p:nvPr/>
        </p:nvGrpSpPr>
        <p:grpSpPr>
          <a:xfrm>
            <a:off x="5419269" y="5447848"/>
            <a:ext cx="2133918" cy="524645"/>
            <a:chOff x="5419269" y="5447848"/>
            <a:chExt cx="2133918" cy="524645"/>
          </a:xfrm>
        </p:grpSpPr>
        <p:sp>
          <p:nvSpPr>
            <p:cNvPr id="51" name="テキスト ボックス 50"/>
            <p:cNvSpPr txBox="1"/>
            <p:nvPr/>
          </p:nvSpPr>
          <p:spPr>
            <a:xfrm>
              <a:off x="5419269" y="5447848"/>
              <a:ext cx="2133918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ja-JP" sz="2000" b="1" dirty="0" smtClean="0">
                  <a:solidFill>
                    <a:schemeClr val="accent2"/>
                  </a:solidFill>
                  <a:latin typeface="Century Gothic"/>
                  <a:ea typeface="HG丸ｺﾞｼｯｸM-PRO"/>
                  <a:cs typeface="Century Gothic"/>
                </a:rPr>
                <a:t>〜 300-400 MeV</a:t>
              </a:r>
            </a:p>
          </p:txBody>
        </p:sp>
        <p:sp>
          <p:nvSpPr>
            <p:cNvPr id="53" name="テキスト ボックス 52"/>
            <p:cNvSpPr txBox="1"/>
            <p:nvPr/>
          </p:nvSpPr>
          <p:spPr>
            <a:xfrm>
              <a:off x="5501396" y="5695494"/>
              <a:ext cx="19362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200" dirty="0" smtClean="0">
                  <a:latin typeface="Century Gothic"/>
                  <a:ea typeface="HG丸ｺﾞｼｯｸM-PRO"/>
                  <a:cs typeface="Century Gothic"/>
                </a:rPr>
                <a:t>Chiral symmetry broken</a:t>
              </a:r>
              <a:endParaRPr kumimoji="1" lang="ja-JP" altLang="en-US" sz="120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2959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127000" y="746373"/>
            <a:ext cx="8901545" cy="6015801"/>
          </a:xfrm>
          <a:prstGeom prst="roundRect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827950" y="523220"/>
            <a:ext cx="5488101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>
                <a:latin typeface="Century Gothic"/>
                <a:ea typeface="HG丸ｺﾞｼｯｸM-PRO"/>
                <a:cs typeface="Century Gothic"/>
              </a:rPr>
              <a:t>Nambu-Jona-Lasinio</a:t>
            </a:r>
            <a:r>
              <a:rPr kumimoji="1" lang="en-US" altLang="ja-JP" sz="2000" dirty="0" smtClean="0">
                <a:latin typeface="Century Gothic"/>
                <a:ea typeface="HG丸ｺﾞｼｯｸM-PRO"/>
                <a:cs typeface="Century Gothic"/>
              </a:rPr>
              <a:t> model (3 min. review)</a:t>
            </a:r>
          </a:p>
        </p:txBody>
      </p:sp>
      <p:grpSp>
        <p:nvGrpSpPr>
          <p:cNvPr id="7" name="図形グループ 6"/>
          <p:cNvGrpSpPr/>
          <p:nvPr/>
        </p:nvGrpSpPr>
        <p:grpSpPr>
          <a:xfrm>
            <a:off x="482305" y="901050"/>
            <a:ext cx="6358287" cy="888496"/>
            <a:chOff x="482305" y="901050"/>
            <a:chExt cx="6358287" cy="888496"/>
          </a:xfrm>
        </p:grpSpPr>
        <p:sp>
          <p:nvSpPr>
            <p:cNvPr id="30" name="角丸四角形 29"/>
            <p:cNvSpPr/>
            <p:nvPr/>
          </p:nvSpPr>
          <p:spPr>
            <a:xfrm>
              <a:off x="1709320" y="1307695"/>
              <a:ext cx="5131272" cy="481851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7950" y="1310066"/>
              <a:ext cx="4927600" cy="457200"/>
            </a:xfrm>
            <a:prstGeom prst="rect">
              <a:avLst/>
            </a:prstGeom>
          </p:spPr>
        </p:pic>
        <p:sp>
          <p:nvSpPr>
            <p:cNvPr id="21" name="テキスト ボックス 20"/>
            <p:cNvSpPr txBox="1"/>
            <p:nvPr/>
          </p:nvSpPr>
          <p:spPr>
            <a:xfrm>
              <a:off x="482305" y="901050"/>
              <a:ext cx="22194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Century Gothic"/>
                  <a:ea typeface="HG丸ｺﾞｼｯｸM-PRO"/>
                  <a:cs typeface="Century Gothic"/>
                </a:rPr>
                <a:t>① NJL </a:t>
              </a:r>
              <a:r>
                <a:rPr kumimoji="1" lang="en-US" altLang="ja-JP" dirty="0" err="1" smtClean="0">
                  <a:latin typeface="Century Gothic"/>
                  <a:ea typeface="HG丸ｺﾞｼｯｸM-PRO"/>
                  <a:cs typeface="Century Gothic"/>
                </a:rPr>
                <a:t>Lagrangian</a:t>
              </a:r>
              <a:endParaRPr kumimoji="1" lang="en-US" altLang="ja-JP" dirty="0" smtClean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grpSp>
        <p:nvGrpSpPr>
          <p:cNvPr id="2" name="図形グループ 1"/>
          <p:cNvGrpSpPr/>
          <p:nvPr/>
        </p:nvGrpSpPr>
        <p:grpSpPr>
          <a:xfrm>
            <a:off x="482305" y="1912086"/>
            <a:ext cx="6655034" cy="718745"/>
            <a:chOff x="482305" y="1912086"/>
            <a:chExt cx="6655034" cy="718745"/>
          </a:xfrm>
        </p:grpSpPr>
        <p:sp>
          <p:nvSpPr>
            <p:cNvPr id="32" name="角丸四角形 31"/>
            <p:cNvSpPr/>
            <p:nvPr/>
          </p:nvSpPr>
          <p:spPr>
            <a:xfrm>
              <a:off x="4981946" y="1940322"/>
              <a:ext cx="2149716" cy="384120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角丸四角形 30"/>
            <p:cNvSpPr/>
            <p:nvPr/>
          </p:nvSpPr>
          <p:spPr>
            <a:xfrm>
              <a:off x="2727532" y="1945507"/>
              <a:ext cx="2149716" cy="384120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33650" y="1916654"/>
              <a:ext cx="1270000" cy="406400"/>
            </a:xfrm>
            <a:prstGeom prst="rect">
              <a:avLst/>
            </a:prstGeom>
          </p:spPr>
        </p:pic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38739" y="1912086"/>
              <a:ext cx="1498600" cy="406400"/>
            </a:xfrm>
            <a:prstGeom prst="rect">
              <a:avLst/>
            </a:prstGeom>
          </p:spPr>
        </p:pic>
        <p:sp>
          <p:nvSpPr>
            <p:cNvPr id="22" name="テキスト ボックス 21"/>
            <p:cNvSpPr txBox="1"/>
            <p:nvPr/>
          </p:nvSpPr>
          <p:spPr>
            <a:xfrm>
              <a:off x="482305" y="1923226"/>
              <a:ext cx="2262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Century Gothic"/>
                  <a:ea typeface="HG丸ｺﾞｼｯｸM-PRO"/>
                  <a:cs typeface="Century Gothic"/>
                </a:rPr>
                <a:t>② Chiral symmetry</a:t>
              </a: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2727532" y="1938934"/>
              <a:ext cx="8061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Century Gothic"/>
                  <a:ea typeface="HG丸ｺﾞｼｯｸM-PRO"/>
                  <a:cs typeface="Century Gothic"/>
                </a:rPr>
                <a:t>U(1)</a:t>
              </a:r>
              <a:r>
                <a:rPr kumimoji="1" lang="en-US" altLang="ja-JP" baseline="-25000" dirty="0" smtClean="0">
                  <a:latin typeface="Century Gothic"/>
                  <a:ea typeface="HG丸ｺﾞｼｯｸM-PRO"/>
                  <a:cs typeface="Century Gothic"/>
                </a:rPr>
                <a:t>V</a:t>
              </a:r>
              <a:r>
                <a:rPr kumimoji="1" lang="en-US" altLang="ja-JP" dirty="0" smtClean="0">
                  <a:latin typeface="Century Gothic"/>
                  <a:ea typeface="HG丸ｺﾞｼｯｸM-PRO"/>
                  <a:cs typeface="Century Gothic"/>
                </a:rPr>
                <a:t>:</a:t>
              </a: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4944094" y="1938934"/>
              <a:ext cx="811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Century Gothic"/>
                  <a:ea typeface="HG丸ｺﾞｼｯｸM-PRO"/>
                  <a:cs typeface="Century Gothic"/>
                </a:rPr>
                <a:t>U(1)</a:t>
              </a:r>
              <a:r>
                <a:rPr kumimoji="1" lang="en-US" altLang="ja-JP" baseline="-25000" dirty="0" smtClean="0">
                  <a:latin typeface="Century Gothic"/>
                  <a:ea typeface="HG丸ｺﾞｼｯｸM-PRO"/>
                  <a:cs typeface="Century Gothic"/>
                </a:rPr>
                <a:t>A</a:t>
              </a:r>
              <a:r>
                <a:rPr kumimoji="1" lang="en-US" altLang="ja-JP" dirty="0" smtClean="0">
                  <a:latin typeface="Century Gothic"/>
                  <a:ea typeface="HG丸ｺﾞｼｯｸM-PRO"/>
                  <a:cs typeface="Century Gothic"/>
                </a:rPr>
                <a:t>:</a:t>
              </a: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866868" y="2323054"/>
              <a:ext cx="45094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>
                  <a:latin typeface="Century Gothic"/>
                  <a:ea typeface="HG丸ｺﾞｼｯｸM-PRO"/>
                  <a:cs typeface="Century Gothic"/>
                </a:rPr>
                <a:t>NJL </a:t>
              </a:r>
              <a:r>
                <a:rPr kumimoji="1" lang="en-US" altLang="ja-JP" sz="1400" dirty="0" err="1" smtClean="0">
                  <a:latin typeface="Century Gothic"/>
                  <a:ea typeface="HG丸ｺﾞｼｯｸM-PRO"/>
                  <a:cs typeface="Century Gothic"/>
                </a:rPr>
                <a:t>Lagrangian</a:t>
              </a:r>
              <a:r>
                <a:rPr kumimoji="1" lang="en-US" altLang="ja-JP" sz="1400" dirty="0" smtClean="0">
                  <a:latin typeface="Century Gothic"/>
                  <a:ea typeface="HG丸ｺﾞｼｯｸM-PRO"/>
                  <a:cs typeface="Century Gothic"/>
                </a:rPr>
                <a:t> is invariant under chiral symmetry.</a:t>
              </a:r>
            </a:p>
          </p:txBody>
        </p:sp>
      </p:grpSp>
      <p:grpSp>
        <p:nvGrpSpPr>
          <p:cNvPr id="3" name="図形グループ 2"/>
          <p:cNvGrpSpPr/>
          <p:nvPr/>
        </p:nvGrpSpPr>
        <p:grpSpPr>
          <a:xfrm>
            <a:off x="482305" y="2766299"/>
            <a:ext cx="8184802" cy="1153651"/>
            <a:chOff x="482305" y="2766299"/>
            <a:chExt cx="8184802" cy="1153651"/>
          </a:xfrm>
        </p:grpSpPr>
        <p:pic>
          <p:nvPicPr>
            <p:cNvPr id="19" name="図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8597" y="3411950"/>
              <a:ext cx="1676400" cy="508000"/>
            </a:xfrm>
            <a:prstGeom prst="rect">
              <a:avLst/>
            </a:prstGeom>
          </p:spPr>
        </p:pic>
        <p:pic>
          <p:nvPicPr>
            <p:cNvPr id="20" name="図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0907" y="3080410"/>
              <a:ext cx="7696200" cy="431800"/>
            </a:xfrm>
            <a:prstGeom prst="rect">
              <a:avLst/>
            </a:prstGeom>
          </p:spPr>
        </p:pic>
        <p:sp>
          <p:nvSpPr>
            <p:cNvPr id="26" name="テキスト ボックス 25"/>
            <p:cNvSpPr txBox="1"/>
            <p:nvPr/>
          </p:nvSpPr>
          <p:spPr>
            <a:xfrm>
              <a:off x="482305" y="2766299"/>
              <a:ext cx="33934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Century Gothic"/>
                  <a:ea typeface="HG丸ｺﾞｼｯｸM-PRO"/>
                  <a:cs typeface="Century Gothic"/>
                </a:rPr>
                <a:t>③ Mean-field approximation</a:t>
              </a:r>
            </a:p>
          </p:txBody>
        </p:sp>
      </p:grpSp>
      <p:grpSp>
        <p:nvGrpSpPr>
          <p:cNvPr id="5" name="図形グループ 4"/>
          <p:cNvGrpSpPr/>
          <p:nvPr/>
        </p:nvGrpSpPr>
        <p:grpSpPr>
          <a:xfrm>
            <a:off x="482305" y="5428690"/>
            <a:ext cx="7386449" cy="1300496"/>
            <a:chOff x="482305" y="5428690"/>
            <a:chExt cx="7386449" cy="1300496"/>
          </a:xfrm>
        </p:grpSpPr>
        <p:sp>
          <p:nvSpPr>
            <p:cNvPr id="28" name="テキスト ボックス 27"/>
            <p:cNvSpPr txBox="1"/>
            <p:nvPr/>
          </p:nvSpPr>
          <p:spPr>
            <a:xfrm>
              <a:off x="482305" y="5428690"/>
              <a:ext cx="28820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Century Gothic"/>
                  <a:ea typeface="HG丸ｺﾞｼｯｸM-PRO"/>
                  <a:cs typeface="Century Gothic"/>
                </a:rPr>
                <a:t>⑤ Solving gap equation</a:t>
              </a:r>
            </a:p>
          </p:txBody>
        </p:sp>
        <p:grpSp>
          <p:nvGrpSpPr>
            <p:cNvPr id="37" name="図形グループ 36"/>
            <p:cNvGrpSpPr/>
            <p:nvPr/>
          </p:nvGrpSpPr>
          <p:grpSpPr>
            <a:xfrm>
              <a:off x="1482792" y="5803646"/>
              <a:ext cx="6385962" cy="925540"/>
              <a:chOff x="1694471" y="5837066"/>
              <a:chExt cx="6385962" cy="925540"/>
            </a:xfrm>
          </p:grpSpPr>
          <p:sp>
            <p:nvSpPr>
              <p:cNvPr id="35" name="角丸四角形 34"/>
              <p:cNvSpPr/>
              <p:nvPr/>
            </p:nvSpPr>
            <p:spPr>
              <a:xfrm>
                <a:off x="1694471" y="5837066"/>
                <a:ext cx="6333913" cy="873644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4" name="テキスト ボックス 33"/>
              <p:cNvSpPr txBox="1"/>
              <p:nvPr/>
            </p:nvSpPr>
            <p:spPr>
              <a:xfrm>
                <a:off x="5638739" y="6099146"/>
                <a:ext cx="2441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latin typeface="Century Gothic"/>
                    <a:ea typeface="HG丸ｺﾞｼｯｸM-PRO"/>
                    <a:cs typeface="Century Gothic"/>
                  </a:rPr>
                  <a:t>→ </a:t>
                </a:r>
                <a:r>
                  <a:rPr kumimoji="1" lang="en-US" altLang="ja-JP" b="1" dirty="0" smtClean="0">
                    <a:solidFill>
                      <a:srgbClr val="C0504D"/>
                    </a:solidFill>
                    <a:latin typeface="Century Gothic"/>
                    <a:ea typeface="HG丸ｺﾞｼｯｸM-PRO"/>
                    <a:cs typeface="Century Gothic"/>
                  </a:rPr>
                  <a:t>m〜 300-400 MeV</a:t>
                </a:r>
              </a:p>
            </p:txBody>
          </p:sp>
          <p:pic>
            <p:nvPicPr>
              <p:cNvPr id="36" name="図 3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27139" y="5848206"/>
                <a:ext cx="3911600" cy="914400"/>
              </a:xfrm>
              <a:prstGeom prst="rect">
                <a:avLst/>
              </a:prstGeom>
            </p:spPr>
          </p:pic>
        </p:grpSp>
      </p:grpSp>
      <p:sp>
        <p:nvSpPr>
          <p:cNvPr id="38" name="テキスト ボックス 37"/>
          <p:cNvSpPr txBox="1"/>
          <p:nvPr/>
        </p:nvSpPr>
        <p:spPr>
          <a:xfrm>
            <a:off x="4895510" y="4949969"/>
            <a:ext cx="41717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Century Gothic"/>
                <a:ea typeface="HG丸ｺﾞｼｯｸM-PRO"/>
                <a:cs typeface="Century Gothic"/>
              </a:rPr>
              <a:t>Review papers:</a:t>
            </a:r>
          </a:p>
          <a:p>
            <a:r>
              <a:rPr lang="en-US" altLang="ja-JP" sz="1200" dirty="0" smtClean="0">
                <a:latin typeface="Century Gothic"/>
                <a:ea typeface="HG丸ｺﾞｼｯｸM-PRO"/>
                <a:cs typeface="Century Gothic"/>
              </a:rPr>
              <a:t>U. </a:t>
            </a:r>
            <a:r>
              <a:rPr lang="en-US" altLang="ja-JP" sz="1200" dirty="0" err="1" smtClean="0">
                <a:latin typeface="Century Gothic"/>
                <a:ea typeface="HG丸ｺﾞｼｯｸM-PRO"/>
                <a:cs typeface="Century Gothic"/>
              </a:rPr>
              <a:t>Vogl</a:t>
            </a:r>
            <a:r>
              <a:rPr lang="en-US" altLang="ja-JP" sz="1200" dirty="0" smtClean="0">
                <a:latin typeface="Century Gothic"/>
                <a:ea typeface="HG丸ｺﾞｼｯｸM-PRO"/>
                <a:cs typeface="Century Gothic"/>
              </a:rPr>
              <a:t>, W. Weise, </a:t>
            </a:r>
            <a:r>
              <a:rPr lang="en-US" altLang="ja-JP" sz="1200" dirty="0" err="1" smtClean="0">
                <a:latin typeface="Century Gothic"/>
                <a:ea typeface="HG丸ｺﾞｼｯｸM-PRO"/>
                <a:cs typeface="Century Gothic"/>
              </a:rPr>
              <a:t>Prog</a:t>
            </a:r>
            <a:r>
              <a:rPr lang="en-US" altLang="ja-JP" sz="1200" dirty="0" smtClean="0">
                <a:latin typeface="Century Gothic"/>
                <a:ea typeface="HG丸ｺﾞｼｯｸM-PRO"/>
                <a:cs typeface="Century Gothic"/>
              </a:rPr>
              <a:t>. Part. </a:t>
            </a:r>
            <a:r>
              <a:rPr lang="en-US" altLang="ja-JP" sz="1200" dirty="0" err="1" smtClean="0">
                <a:latin typeface="Century Gothic"/>
                <a:ea typeface="HG丸ｺﾞｼｯｸM-PRO"/>
                <a:cs typeface="Century Gothic"/>
              </a:rPr>
              <a:t>Nucl</a:t>
            </a:r>
            <a:r>
              <a:rPr lang="en-US" altLang="ja-JP" sz="1200" dirty="0" smtClean="0">
                <a:latin typeface="Century Gothic"/>
                <a:ea typeface="HG丸ｺﾞｼｯｸM-PRO"/>
                <a:cs typeface="Century Gothic"/>
              </a:rPr>
              <a:t>. Phys. 27, 195 (1991)</a:t>
            </a:r>
          </a:p>
          <a:p>
            <a:r>
              <a:rPr lang="en-US" altLang="ja-JP" sz="1200" dirty="0">
                <a:latin typeface="Century Gothic"/>
                <a:ea typeface="HG丸ｺﾞｼｯｸM-PRO"/>
                <a:cs typeface="Century Gothic"/>
              </a:rPr>
              <a:t>S. P. </a:t>
            </a:r>
            <a:r>
              <a:rPr lang="en-US" altLang="ja-JP" sz="1200" dirty="0" err="1">
                <a:latin typeface="Century Gothic"/>
                <a:ea typeface="HG丸ｺﾞｼｯｸM-PRO"/>
                <a:cs typeface="Century Gothic"/>
              </a:rPr>
              <a:t>Kulevansky</a:t>
            </a:r>
            <a:r>
              <a:rPr lang="en-US" altLang="ja-JP" sz="1200" dirty="0">
                <a:latin typeface="Century Gothic"/>
                <a:ea typeface="HG丸ｺﾞｼｯｸM-PRO"/>
                <a:cs typeface="Century Gothic"/>
              </a:rPr>
              <a:t>, Rev. Mod. Phys. 64, 649 (1992)</a:t>
            </a:r>
          </a:p>
          <a:p>
            <a:r>
              <a:rPr lang="en-US" altLang="ja-JP" sz="1200" dirty="0">
                <a:latin typeface="Century Gothic"/>
                <a:ea typeface="HG丸ｺﾞｼｯｸM-PRO"/>
                <a:cs typeface="Century Gothic"/>
              </a:rPr>
              <a:t>T. </a:t>
            </a:r>
            <a:r>
              <a:rPr lang="en-US" altLang="ja-JP" sz="1200" dirty="0" err="1">
                <a:latin typeface="Century Gothic"/>
                <a:ea typeface="HG丸ｺﾞｼｯｸM-PRO"/>
                <a:cs typeface="Century Gothic"/>
              </a:rPr>
              <a:t>Hatsuda</a:t>
            </a:r>
            <a:r>
              <a:rPr lang="en-US" altLang="ja-JP" sz="1200" dirty="0">
                <a:latin typeface="Century Gothic"/>
                <a:ea typeface="HG丸ｺﾞｼｯｸM-PRO"/>
                <a:cs typeface="Century Gothic"/>
              </a:rPr>
              <a:t>, T. </a:t>
            </a:r>
            <a:r>
              <a:rPr lang="en-US" altLang="ja-JP" sz="1200" dirty="0" err="1">
                <a:latin typeface="Century Gothic"/>
                <a:ea typeface="HG丸ｺﾞｼｯｸM-PRO"/>
                <a:cs typeface="Century Gothic"/>
              </a:rPr>
              <a:t>Kunihiro</a:t>
            </a:r>
            <a:r>
              <a:rPr lang="en-US" altLang="ja-JP" sz="1200" dirty="0">
                <a:latin typeface="Century Gothic"/>
                <a:ea typeface="HG丸ｺﾞｼｯｸM-PRO"/>
                <a:cs typeface="Century Gothic"/>
              </a:rPr>
              <a:t>, Phys. Rep. 247, 221 (1994</a:t>
            </a:r>
            <a:r>
              <a:rPr lang="en-US" altLang="ja-JP" sz="1200" dirty="0" smtClean="0">
                <a:latin typeface="Century Gothic"/>
                <a:ea typeface="HG丸ｺﾞｼｯｸM-PRO"/>
                <a:cs typeface="Century Gothic"/>
              </a:rPr>
              <a:t>)</a:t>
            </a:r>
            <a:endParaRPr lang="en-US" altLang="ja-JP" sz="1200" dirty="0"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39" name="図形グループ 38"/>
          <p:cNvGrpSpPr/>
          <p:nvPr/>
        </p:nvGrpSpPr>
        <p:grpSpPr>
          <a:xfrm>
            <a:off x="5531928" y="3404610"/>
            <a:ext cx="2392639" cy="1650806"/>
            <a:chOff x="1733004" y="2175500"/>
            <a:chExt cx="5631253" cy="3885294"/>
          </a:xfrm>
        </p:grpSpPr>
        <p:sp>
          <p:nvSpPr>
            <p:cNvPr id="40" name="正方形/長方形 39"/>
            <p:cNvSpPr/>
            <p:nvPr/>
          </p:nvSpPr>
          <p:spPr>
            <a:xfrm>
              <a:off x="1893986" y="2526859"/>
              <a:ext cx="5217489" cy="3249516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41" name="図形グループ 40"/>
            <p:cNvGrpSpPr/>
            <p:nvPr/>
          </p:nvGrpSpPr>
          <p:grpSpPr>
            <a:xfrm>
              <a:off x="1733004" y="2175500"/>
              <a:ext cx="5631253" cy="3885294"/>
              <a:chOff x="1733004" y="2175500"/>
              <a:chExt cx="5631253" cy="3885294"/>
            </a:xfrm>
          </p:grpSpPr>
          <p:pic>
            <p:nvPicPr>
              <p:cNvPr id="42" name="図 4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70056" y="4559851"/>
                <a:ext cx="1147370" cy="1147370"/>
              </a:xfrm>
              <a:prstGeom prst="rect">
                <a:avLst/>
              </a:prstGeom>
            </p:spPr>
          </p:pic>
          <p:pic>
            <p:nvPicPr>
              <p:cNvPr id="43" name="図 4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4691278" y="4887093"/>
                <a:ext cx="1147370" cy="1147370"/>
              </a:xfrm>
              <a:prstGeom prst="rect">
                <a:avLst/>
              </a:prstGeom>
            </p:spPr>
          </p:pic>
          <p:pic>
            <p:nvPicPr>
              <p:cNvPr id="44" name="図 43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3986387" y="2394015"/>
                <a:ext cx="1147370" cy="1147370"/>
              </a:xfrm>
              <a:prstGeom prst="rect">
                <a:avLst/>
              </a:prstGeom>
            </p:spPr>
          </p:pic>
          <p:pic>
            <p:nvPicPr>
              <p:cNvPr id="45" name="図 4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1821462" y="3777839"/>
                <a:ext cx="1147370" cy="1147370"/>
              </a:xfrm>
              <a:prstGeom prst="rect">
                <a:avLst/>
              </a:prstGeom>
            </p:spPr>
          </p:pic>
          <p:pic>
            <p:nvPicPr>
              <p:cNvPr id="46" name="図 45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83751" y="3386112"/>
                <a:ext cx="1147370" cy="1147370"/>
              </a:xfrm>
              <a:prstGeom prst="rect">
                <a:avLst/>
              </a:prstGeom>
            </p:spPr>
          </p:pic>
          <p:pic>
            <p:nvPicPr>
              <p:cNvPr id="47" name="図 4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73659" y="4357361"/>
                <a:ext cx="1147370" cy="1147370"/>
              </a:xfrm>
              <a:prstGeom prst="rect">
                <a:avLst/>
              </a:prstGeom>
            </p:spPr>
          </p:pic>
          <p:pic>
            <p:nvPicPr>
              <p:cNvPr id="48" name="図 47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03184" y="2991519"/>
                <a:ext cx="1147370" cy="1147370"/>
              </a:xfrm>
              <a:prstGeom prst="rect">
                <a:avLst/>
              </a:prstGeom>
            </p:spPr>
          </p:pic>
          <p:pic>
            <p:nvPicPr>
              <p:cNvPr id="49" name="図 48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2759637" y="4819053"/>
                <a:ext cx="1147370" cy="1147370"/>
              </a:xfrm>
              <a:prstGeom prst="rect">
                <a:avLst/>
              </a:prstGeom>
            </p:spPr>
          </p:pic>
          <p:pic>
            <p:nvPicPr>
              <p:cNvPr id="50" name="図 49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58777" y="2460674"/>
                <a:ext cx="1147370" cy="1147370"/>
              </a:xfrm>
              <a:prstGeom prst="rect">
                <a:avLst/>
              </a:prstGeom>
            </p:spPr>
          </p:pic>
          <p:pic>
            <p:nvPicPr>
              <p:cNvPr id="51" name="図 50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84273" y="4752512"/>
                <a:ext cx="1147370" cy="1147370"/>
              </a:xfrm>
              <a:prstGeom prst="rect">
                <a:avLst/>
              </a:prstGeom>
            </p:spPr>
          </p:pic>
          <p:pic>
            <p:nvPicPr>
              <p:cNvPr id="52" name="図 5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44173" y="4211656"/>
                <a:ext cx="1147370" cy="1147370"/>
              </a:xfrm>
              <a:prstGeom prst="rect">
                <a:avLst/>
              </a:prstGeom>
            </p:spPr>
          </p:pic>
          <p:pic>
            <p:nvPicPr>
              <p:cNvPr id="53" name="図 5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3413235" y="3431446"/>
                <a:ext cx="1147370" cy="1147370"/>
              </a:xfrm>
              <a:prstGeom prst="rect">
                <a:avLst/>
              </a:prstGeom>
            </p:spPr>
          </p:pic>
          <p:pic>
            <p:nvPicPr>
              <p:cNvPr id="54" name="図 53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1831828" y="2934053"/>
                <a:ext cx="1147370" cy="1147370"/>
              </a:xfrm>
              <a:prstGeom prst="rect">
                <a:avLst/>
              </a:prstGeom>
            </p:spPr>
          </p:pic>
          <p:pic>
            <p:nvPicPr>
              <p:cNvPr id="55" name="図 54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13235" y="2573585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56" name="図 55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159757" y="3421310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57" name="図 56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flipH="1">
                <a:off x="5715615" y="2280066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58" name="図 57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flipH="1">
                <a:off x="6419845" y="2884840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59" name="図 58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flipH="1">
                <a:off x="4189989" y="3727103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60" name="図 59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flipH="1">
                <a:off x="4158037" y="2274174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61" name="図 60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21866" y="2755529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62" name="図 61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33121" y="4205937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63" name="図 62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flipH="1">
                <a:off x="4139871" y="4601115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64" name="図 63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936860" y="2863481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65" name="図 64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flipH="1">
                <a:off x="5604814" y="4225916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66" name="図 65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flipH="1">
                <a:off x="1733004" y="3523566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67" name="図 66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43979" y="4864413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68" name="図 67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889747" y="3087434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69" name="図 68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flipH="1">
                <a:off x="2638031" y="4683850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70" name="図 69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338776" y="2369218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71" name="図 70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flipH="1">
                <a:off x="5647557" y="4810310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72" name="図 71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flipH="1">
                <a:off x="3623412" y="4221820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73" name="図 7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23274" y="3394651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74" name="図 7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792920" y="2175500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75" name="図 74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flipH="1">
                <a:off x="3653222" y="4901030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76" name="図 75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flipH="1">
                <a:off x="6605667" y="4449770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77" name="図 76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12299" y="4535964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78" name="図 7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flipH="1">
                <a:off x="3918347" y="3008214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79" name="図 7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569284" y="4142440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80" name="図 79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flipH="1">
                <a:off x="2638031" y="3644131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81" name="図 80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73927" y="4535964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82" name="図 81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302674" y="2285514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83" name="図 82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flipH="1">
                <a:off x="6226372" y="3698741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84" name="図 83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709200" y="2648021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85" name="図 84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flipH="1">
                <a:off x="5185583" y="4497280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86" name="図 85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495892" y="3295384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87" name="図 86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82002" y="3107373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88" name="図 87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flipH="1">
                <a:off x="5395783" y="3222490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89" name="図 88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113270" y="4073469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90" name="図 89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flipH="1">
                <a:off x="4002707" y="2619449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91" name="図 90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flipH="1">
                <a:off x="3441465" y="5302204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92" name="図 91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84109" y="4041643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93" name="図 92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391682" y="3223758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94" name="図 9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flipH="1">
                <a:off x="1733004" y="2903446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95" name="図 94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220608" y="3812164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96" name="図 95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flipH="1">
                <a:off x="5172215" y="3891549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97" name="図 96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flipH="1">
                <a:off x="4689732" y="3550539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98" name="図 9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17326" y="3902861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99" name="図 98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429512" y="2901861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100" name="図 99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flipH="1">
                <a:off x="4989081" y="3054585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101" name="図 100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551510" y="3659063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102" name="図 101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flipH="1">
                <a:off x="4162896" y="5017785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103" name="図 10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66406" y="4187800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104" name="図 10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flipH="1">
                <a:off x="5674456" y="5261000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105" name="図 104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64769" y="4950107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106" name="図 105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flipH="1">
                <a:off x="5016488" y="4239208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107" name="図 106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503741" y="2554758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108" name="図 107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flipH="1">
                <a:off x="2112299" y="5197673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109" name="図 10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flipH="1">
                <a:off x="2883036" y="3264836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110" name="図 109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95450" y="4598520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111" name="図 110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flipH="1">
                <a:off x="4676937" y="4475277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112" name="図 111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761297" y="3801261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113" name="図 112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641626" y="3128756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114" name="図 113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flipH="1">
                <a:off x="3102802" y="4264585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115" name="図 114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879877" y="2473523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116" name="図 115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flipH="1">
                <a:off x="3919958" y="5295020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117" name="図 116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flipH="1">
                <a:off x="2413416" y="2319534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118" name="図 11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949988" y="2567926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119" name="図 118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604675" y="3981080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120" name="図 119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flipH="1">
                <a:off x="5956151" y="2526859"/>
                <a:ext cx="758590" cy="758590"/>
              </a:xfrm>
              <a:prstGeom prst="rect">
                <a:avLst/>
              </a:prstGeom>
            </p:spPr>
          </p:pic>
        </p:grpSp>
      </p:grpSp>
      <p:grpSp>
        <p:nvGrpSpPr>
          <p:cNvPr id="6" name="図形グループ 5"/>
          <p:cNvGrpSpPr/>
          <p:nvPr/>
        </p:nvGrpSpPr>
        <p:grpSpPr>
          <a:xfrm>
            <a:off x="482305" y="4029429"/>
            <a:ext cx="5134489" cy="1389263"/>
            <a:chOff x="482305" y="4029429"/>
            <a:chExt cx="5134489" cy="1389263"/>
          </a:xfrm>
        </p:grpSpPr>
        <p:sp>
          <p:nvSpPr>
            <p:cNvPr id="33" name="角丸四角形 32"/>
            <p:cNvSpPr/>
            <p:nvPr/>
          </p:nvSpPr>
          <p:spPr>
            <a:xfrm>
              <a:off x="1985474" y="4454812"/>
              <a:ext cx="2223314" cy="431800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111272" y="4454812"/>
              <a:ext cx="1955800" cy="431800"/>
            </a:xfrm>
            <a:prstGeom prst="rect">
              <a:avLst/>
            </a:prstGeom>
          </p:spPr>
        </p:pic>
        <p:sp>
          <p:nvSpPr>
            <p:cNvPr id="27" name="テキスト ボックス 26"/>
            <p:cNvSpPr txBox="1"/>
            <p:nvPr/>
          </p:nvSpPr>
          <p:spPr>
            <a:xfrm>
              <a:off x="482305" y="4029429"/>
              <a:ext cx="51344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Century Gothic"/>
                  <a:ea typeface="HG丸ｺﾞｼｯｸM-PRO"/>
                  <a:cs typeface="Century Gothic"/>
                </a:rPr>
                <a:t>④ Generation of dynamical mass of fermion</a:t>
              </a: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913755" y="4895472"/>
              <a:ext cx="39778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 smtClean="0">
                  <a:latin typeface="Century Gothic"/>
                  <a:ea typeface="HG丸ｺﾞｼｯｸM-PRO"/>
                  <a:cs typeface="Century Gothic"/>
                </a:rPr>
                <a:t>       F</a:t>
              </a:r>
              <a:r>
                <a:rPr kumimoji="1" lang="en-US" altLang="ja-JP" sz="1400" dirty="0" smtClean="0">
                  <a:latin typeface="Century Gothic"/>
                  <a:ea typeface="HG丸ｺﾞｼｯｸM-PRO"/>
                  <a:cs typeface="Century Gothic"/>
                </a:rPr>
                <a:t>inite mass breaks U(1)</a:t>
              </a:r>
              <a:r>
                <a:rPr kumimoji="1" lang="en-US" altLang="ja-JP" sz="1400" baseline="-25000" dirty="0" smtClean="0">
                  <a:latin typeface="Century Gothic"/>
                  <a:ea typeface="HG丸ｺﾞｼｯｸM-PRO"/>
                  <a:cs typeface="Century Gothic"/>
                </a:rPr>
                <a:t>A</a:t>
              </a:r>
              <a:r>
                <a:rPr kumimoji="1" lang="en-US" altLang="ja-JP" sz="1400" dirty="0" smtClean="0">
                  <a:latin typeface="Century Gothic"/>
                  <a:ea typeface="HG丸ｺﾞｼｯｸM-PRO"/>
                  <a:cs typeface="Century Gothic"/>
                </a:rPr>
                <a:t> symmetry</a:t>
              </a:r>
            </a:p>
            <a:p>
              <a:r>
                <a:rPr kumimoji="1" lang="en-US" altLang="ja-JP" sz="1400" dirty="0" smtClean="0">
                  <a:latin typeface="Century Gothic"/>
                  <a:ea typeface="HG丸ｺﾞｼｯｸM-PRO"/>
                  <a:cs typeface="Century Gothic"/>
                </a:rPr>
                <a:t>→ Chiral symmetry breaking in ground state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2977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56004" y="721611"/>
            <a:ext cx="74319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latin typeface="Century Gothic"/>
                <a:ea typeface="HG丸ｺﾞｼｯｸM-PRO"/>
                <a:cs typeface="Century Gothic"/>
              </a:rPr>
              <a:t>“Structure” of QCD vacuum?</a:t>
            </a:r>
            <a:endParaRPr kumimoji="1" lang="ja-JP" altLang="en-US" sz="4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037217" y="1429497"/>
            <a:ext cx="5069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latin typeface="Century Gothic"/>
                <a:ea typeface="HG丸ｺﾞｼｯｸM-PRO"/>
                <a:cs typeface="Century Gothic"/>
              </a:rPr>
              <a:t>What happens in QCD vacuum?</a:t>
            </a:r>
            <a:endParaRPr kumimoji="1" lang="ja-JP" altLang="en-US" sz="24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42734" y="2587842"/>
            <a:ext cx="44183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Century Gothic"/>
                <a:ea typeface="HG丸ｺﾞｼｯｸM-PRO"/>
                <a:cs typeface="Century Gothic"/>
              </a:rPr>
              <a:t>Origin of light pion mass!</a:t>
            </a:r>
          </a:p>
          <a:p>
            <a:pPr algn="ctr"/>
            <a:r>
              <a:rPr lang="en-US" altLang="ja-JP" sz="1600" dirty="0" smtClean="0">
                <a:latin typeface="Century Gothic"/>
                <a:ea typeface="HG丸ｺﾞｼｯｸM-PRO"/>
                <a:cs typeface="Century Gothic"/>
              </a:rPr>
              <a:t>(m</a:t>
            </a:r>
            <a:r>
              <a:rPr lang="en-US" altLang="ja-JP" sz="1600" baseline="-25000" dirty="0" smtClean="0">
                <a:latin typeface="Century Gothic"/>
                <a:ea typeface="HG丸ｺﾞｼｯｸM-PRO"/>
                <a:cs typeface="Century Gothic"/>
              </a:rPr>
              <a:t>π</a:t>
            </a:r>
            <a:r>
              <a:rPr lang="en-US" altLang="ja-JP" sz="1600" dirty="0" smtClean="0">
                <a:latin typeface="Century Gothic"/>
                <a:ea typeface="HG丸ｺﾞｼｯｸM-PRO"/>
                <a:cs typeface="Century Gothic"/>
              </a:rPr>
              <a:t>=140 MeV &lt;&lt; </a:t>
            </a:r>
            <a:r>
              <a:rPr lang="en-US" altLang="ja-JP" sz="1600" dirty="0" err="1" smtClean="0">
                <a:latin typeface="Century Gothic"/>
                <a:ea typeface="HG丸ｺﾞｼｯｸM-PRO"/>
                <a:cs typeface="Century Gothic"/>
              </a:rPr>
              <a:t>m</a:t>
            </a:r>
            <a:r>
              <a:rPr lang="en-US" altLang="ja-JP" sz="1600" baseline="-25000" dirty="0" err="1" smtClean="0">
                <a:latin typeface="Century Gothic"/>
                <a:ea typeface="HG丸ｺﾞｼｯｸM-PRO"/>
                <a:cs typeface="Century Gothic"/>
              </a:rPr>
              <a:t>N</a:t>
            </a:r>
            <a:r>
              <a:rPr lang="en-US" altLang="ja-JP" sz="1600" dirty="0" smtClean="0">
                <a:latin typeface="Century Gothic"/>
                <a:ea typeface="HG丸ｺﾞｼｯｸM-PRO"/>
                <a:cs typeface="Century Gothic"/>
              </a:rPr>
              <a:t>=940 MeV)</a:t>
            </a:r>
            <a:endParaRPr kumimoji="1" lang="ja-JP" altLang="en-US" sz="1600" dirty="0"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10" name="図形グループ 9"/>
          <p:cNvGrpSpPr/>
          <p:nvPr/>
        </p:nvGrpSpPr>
        <p:grpSpPr>
          <a:xfrm>
            <a:off x="117449" y="2283437"/>
            <a:ext cx="4371855" cy="1296946"/>
            <a:chOff x="90840" y="4111969"/>
            <a:chExt cx="4371855" cy="1296946"/>
          </a:xfrm>
        </p:grpSpPr>
        <p:sp>
          <p:nvSpPr>
            <p:cNvPr id="11" name="テキスト ボックス 10"/>
            <p:cNvSpPr txBox="1"/>
            <p:nvPr/>
          </p:nvSpPr>
          <p:spPr>
            <a:xfrm>
              <a:off x="99151" y="4121896"/>
              <a:ext cx="4363544" cy="12870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kumimoji="1" lang="en-US" altLang="ja-JP" sz="2400" dirty="0" smtClean="0">
                  <a:latin typeface="Century Gothic"/>
                  <a:ea typeface="HG丸ｺﾞｼｯｸM-PRO"/>
                  <a:cs typeface="Century Gothic"/>
                </a:rPr>
                <a:t>Zero-mass boson exists</a:t>
              </a:r>
            </a:p>
            <a:p>
              <a:pPr algn="ctr">
                <a:lnSpc>
                  <a:spcPct val="90000"/>
                </a:lnSpc>
              </a:pPr>
              <a:r>
                <a:rPr kumimoji="1" lang="en-US" altLang="ja-JP" sz="2400" dirty="0" smtClean="0">
                  <a:latin typeface="Century Gothic"/>
                  <a:ea typeface="HG丸ｺﾞｼｯｸM-PRO"/>
                  <a:cs typeface="Century Gothic"/>
                </a:rPr>
                <a:t>in vacuum with</a:t>
              </a:r>
              <a:r>
                <a:rPr lang="en-US" altLang="ja-JP" sz="2400" dirty="0" smtClean="0">
                  <a:latin typeface="Century Gothic"/>
                  <a:ea typeface="HG丸ｺﾞｼｯｸM-PRO"/>
                  <a:cs typeface="Century Gothic"/>
                </a:rPr>
                <a:t> dynamically</a:t>
              </a:r>
            </a:p>
            <a:p>
              <a:pPr algn="ctr">
                <a:lnSpc>
                  <a:spcPct val="90000"/>
                </a:lnSpc>
              </a:pPr>
              <a:r>
                <a:rPr lang="en-US" altLang="ja-JP" sz="2400" dirty="0" smtClean="0">
                  <a:latin typeface="Century Gothic"/>
                  <a:ea typeface="HG丸ｺﾞｼｯｸM-PRO"/>
                  <a:cs typeface="Century Gothic"/>
                </a:rPr>
                <a:t>broken symmetry</a:t>
              </a:r>
            </a:p>
            <a:p>
              <a:pPr algn="ctr">
                <a:lnSpc>
                  <a:spcPct val="90000"/>
                </a:lnSpc>
              </a:pPr>
              <a:r>
                <a:rPr lang="en-US" altLang="ja-JP" sz="1400" dirty="0" smtClean="0">
                  <a:latin typeface="Century Gothic"/>
                  <a:ea typeface="HG丸ｺﾞｼｯｸM-PRO"/>
                  <a:cs typeface="Century Gothic"/>
                </a:rPr>
                <a:t>(</a:t>
              </a:r>
              <a:r>
                <a:rPr lang="en-US" altLang="ja-JP" sz="1400" dirty="0" err="1" smtClean="0">
                  <a:latin typeface="Century Gothic"/>
                  <a:ea typeface="HG丸ｺﾞｼｯｸM-PRO"/>
                  <a:cs typeface="Century Gothic"/>
                </a:rPr>
                <a:t>Nambu</a:t>
              </a:r>
              <a:r>
                <a:rPr lang="en-US" altLang="ja-JP" sz="1400" dirty="0" smtClean="0">
                  <a:latin typeface="Century Gothic"/>
                  <a:ea typeface="HG丸ｺﾞｼｯｸM-PRO"/>
                  <a:cs typeface="Century Gothic"/>
                </a:rPr>
                <a:t>-Goldstone (NG) boson)</a:t>
              </a:r>
            </a:p>
          </p:txBody>
        </p:sp>
        <p:sp>
          <p:nvSpPr>
            <p:cNvPr id="12" name="角丸四角形 11"/>
            <p:cNvSpPr/>
            <p:nvPr/>
          </p:nvSpPr>
          <p:spPr>
            <a:xfrm>
              <a:off x="90840" y="4111969"/>
              <a:ext cx="4339649" cy="1296945"/>
            </a:xfrm>
            <a:prstGeom prst="roundRect">
              <a:avLst/>
            </a:prstGeom>
            <a:noFill/>
            <a:ln w="7620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cs typeface="Century Gothic"/>
              </a:endParaRPr>
            </a:p>
          </p:txBody>
        </p:sp>
      </p:grpSp>
      <p:grpSp>
        <p:nvGrpSpPr>
          <p:cNvPr id="2" name="図形グループ 1"/>
          <p:cNvGrpSpPr/>
          <p:nvPr/>
        </p:nvGrpSpPr>
        <p:grpSpPr>
          <a:xfrm>
            <a:off x="1911310" y="3765824"/>
            <a:ext cx="6458977" cy="2992783"/>
            <a:chOff x="1911310" y="3765824"/>
            <a:chExt cx="6458977" cy="2992783"/>
          </a:xfrm>
        </p:grpSpPr>
        <p:grpSp>
          <p:nvGrpSpPr>
            <p:cNvPr id="13" name="図形グループ 12"/>
            <p:cNvGrpSpPr/>
            <p:nvPr/>
          </p:nvGrpSpPr>
          <p:grpSpPr>
            <a:xfrm>
              <a:off x="2148051" y="3765824"/>
              <a:ext cx="4847899" cy="2992783"/>
              <a:chOff x="2148051" y="3765824"/>
              <a:chExt cx="4847899" cy="2992783"/>
            </a:xfrm>
          </p:grpSpPr>
          <p:pic>
            <p:nvPicPr>
              <p:cNvPr id="14" name="図 1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148051" y="3765824"/>
                <a:ext cx="4847899" cy="2992783"/>
              </a:xfrm>
              <a:prstGeom prst="rect">
                <a:avLst/>
              </a:prstGeom>
            </p:spPr>
          </p:pic>
          <p:sp>
            <p:nvSpPr>
              <p:cNvPr id="15" name="円弧 14"/>
              <p:cNvSpPr/>
              <p:nvPr/>
            </p:nvSpPr>
            <p:spPr>
              <a:xfrm>
                <a:off x="3367872" y="5568049"/>
                <a:ext cx="2351557" cy="589691"/>
              </a:xfrm>
              <a:prstGeom prst="arc">
                <a:avLst>
                  <a:gd name="adj1" fmla="val 20844246"/>
                  <a:gd name="adj2" fmla="val 2084722"/>
                </a:avLst>
              </a:prstGeom>
              <a:ln>
                <a:solidFill>
                  <a:schemeClr val="accent2"/>
                </a:solidFill>
                <a:headEnd type="triangle" w="lg" len="med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95950" y="5743198"/>
              <a:ext cx="635000" cy="431800"/>
            </a:xfrm>
            <a:prstGeom prst="rect">
              <a:avLst/>
            </a:prstGeom>
          </p:spPr>
        </p:pic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11310" y="6352207"/>
              <a:ext cx="1041400" cy="406400"/>
            </a:xfrm>
            <a:prstGeom prst="rect">
              <a:avLst/>
            </a:prstGeom>
          </p:spPr>
        </p:pic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76487" y="4856249"/>
              <a:ext cx="1193800" cy="406400"/>
            </a:xfrm>
            <a:prstGeom prst="rect">
              <a:avLst/>
            </a:prstGeom>
          </p:spPr>
        </p:pic>
        <p:cxnSp>
          <p:nvCxnSpPr>
            <p:cNvPr id="20" name="直線矢印コネクタ 19"/>
            <p:cNvCxnSpPr/>
            <p:nvPr/>
          </p:nvCxnSpPr>
          <p:spPr>
            <a:xfrm flipH="1">
              <a:off x="5883742" y="5102074"/>
              <a:ext cx="1189619" cy="707964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テキスト ボックス 20"/>
            <p:cNvSpPr txBox="1"/>
            <p:nvPr/>
          </p:nvSpPr>
          <p:spPr>
            <a:xfrm>
              <a:off x="4787424" y="5472006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3600" b="1" dirty="0" smtClean="0">
                  <a:solidFill>
                    <a:srgbClr val="C0504D"/>
                  </a:solidFill>
                  <a:latin typeface="Century Gothic"/>
                  <a:ea typeface="HG丸ｺﾞｼｯｸM-PRO"/>
                  <a:cs typeface="Century Gothic"/>
                </a:rPr>
                <a:t>π</a:t>
              </a:r>
              <a:endParaRPr kumimoji="1" lang="ja-JP" altLang="en-US" sz="3600" b="1" dirty="0">
                <a:solidFill>
                  <a:srgbClr val="C0504D"/>
                </a:solidFill>
                <a:latin typeface="Century Gothic"/>
                <a:ea typeface="HG丸ｺﾞｼｯｸM-PRO"/>
                <a:cs typeface="Century Gothic"/>
              </a:endParaRPr>
            </a:p>
          </p:txBody>
        </p:sp>
      </p:grpSp>
      <p:sp>
        <p:nvSpPr>
          <p:cNvPr id="3" name="正方形/長方形 2"/>
          <p:cNvSpPr/>
          <p:nvPr/>
        </p:nvSpPr>
        <p:spPr>
          <a:xfrm>
            <a:off x="5088231" y="6559588"/>
            <a:ext cx="40804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>
                <a:latin typeface="Century Gothic"/>
                <a:cs typeface="Century Gothic"/>
              </a:rPr>
              <a:t>L. </a:t>
            </a:r>
            <a:r>
              <a:rPr lang="en-US" altLang="ja-JP" sz="1200" dirty="0" err="1">
                <a:latin typeface="Century Gothic"/>
                <a:cs typeface="Century Gothic"/>
              </a:rPr>
              <a:t>Álvarez-Gaumé</a:t>
            </a:r>
            <a:r>
              <a:rPr lang="en-US" altLang="ja-JP" sz="1200" dirty="0">
                <a:latin typeface="Century Gothic"/>
                <a:cs typeface="Century Gothic"/>
              </a:rPr>
              <a:t>, J. Ellis, </a:t>
            </a:r>
            <a:r>
              <a:rPr lang="en-US" altLang="ja-JP" sz="1200" dirty="0" smtClean="0">
                <a:latin typeface="Century Gothic"/>
                <a:cs typeface="Century Gothic"/>
              </a:rPr>
              <a:t>Nature </a:t>
            </a:r>
            <a:r>
              <a:rPr lang="en-US" altLang="ja-JP" sz="1200" dirty="0">
                <a:latin typeface="Century Gothic"/>
                <a:cs typeface="Century Gothic"/>
              </a:rPr>
              <a:t>Physics 7, 2–3 (2011)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25909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3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円/楕円 3"/>
          <p:cNvSpPr/>
          <p:nvPr/>
        </p:nvSpPr>
        <p:spPr>
          <a:xfrm>
            <a:off x="5543585" y="4456228"/>
            <a:ext cx="1281631" cy="1281631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5" name="円/楕円 4"/>
          <p:cNvSpPr/>
          <p:nvPr/>
        </p:nvSpPr>
        <p:spPr>
          <a:xfrm>
            <a:off x="2693674" y="4453258"/>
            <a:ext cx="1281631" cy="1281631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299" y="4329810"/>
            <a:ext cx="969486" cy="96948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678" y="4738073"/>
            <a:ext cx="969486" cy="96948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956" y="4814553"/>
            <a:ext cx="969486" cy="96948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339" y="4349407"/>
            <a:ext cx="969486" cy="969486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443" y="4768373"/>
            <a:ext cx="969486" cy="969486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8857" y="4803008"/>
            <a:ext cx="969486" cy="969486"/>
          </a:xfrm>
          <a:prstGeom prst="rect">
            <a:avLst/>
          </a:prstGeom>
        </p:spPr>
      </p:pic>
      <p:grpSp>
        <p:nvGrpSpPr>
          <p:cNvPr id="12" name="図形グループ 11"/>
          <p:cNvGrpSpPr/>
          <p:nvPr/>
        </p:nvGrpSpPr>
        <p:grpSpPr>
          <a:xfrm>
            <a:off x="2456152" y="5784039"/>
            <a:ext cx="4697457" cy="340655"/>
            <a:chOff x="4520950" y="6239219"/>
            <a:chExt cx="4697457" cy="340655"/>
          </a:xfrm>
        </p:grpSpPr>
        <p:sp>
          <p:nvSpPr>
            <p:cNvPr id="13" name="テキスト ボックス 12"/>
            <p:cNvSpPr txBox="1"/>
            <p:nvPr/>
          </p:nvSpPr>
          <p:spPr>
            <a:xfrm>
              <a:off x="4520950" y="6239219"/>
              <a:ext cx="18250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ja-JP" sz="1600" dirty="0">
                  <a:latin typeface="Century Gothic"/>
                  <a:ea typeface="HG丸ｺﾞｼｯｸM-PRO"/>
                  <a:cs typeface="Century Gothic"/>
                </a:rPr>
                <a:t>H</a:t>
              </a:r>
              <a:r>
                <a:rPr kumimoji="1" lang="en-US" altLang="ja-JP" sz="1600" dirty="0" err="1" smtClean="0">
                  <a:latin typeface="Century Gothic"/>
                  <a:ea typeface="HG丸ｺﾞｼｯｸM-PRO"/>
                  <a:cs typeface="Century Gothic"/>
                </a:rPr>
                <a:t>adron</a:t>
              </a:r>
              <a:r>
                <a:rPr kumimoji="1" lang="en-US" altLang="ja-JP" sz="1600" dirty="0" smtClean="0">
                  <a:latin typeface="Century Gothic"/>
                  <a:ea typeface="HG丸ｺﾞｼｯｸM-PRO"/>
                  <a:cs typeface="Century Gothic"/>
                </a:rPr>
                <a:t> (proton)</a:t>
              </a:r>
              <a:endParaRPr kumimoji="1" lang="ja-JP" altLang="en-US" sz="1600" dirty="0"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7311014" y="6241320"/>
              <a:ext cx="19073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dirty="0">
                  <a:latin typeface="Century Gothic"/>
                  <a:ea typeface="HG丸ｺﾞｼｯｸM-PRO"/>
                  <a:cs typeface="Century Gothic"/>
                </a:rPr>
                <a:t>H</a:t>
              </a:r>
              <a:r>
                <a:rPr kumimoji="1" lang="en-US" altLang="ja-JP" sz="1600" dirty="0" smtClean="0">
                  <a:latin typeface="Century Gothic"/>
                  <a:ea typeface="HG丸ｺﾞｼｯｸM-PRO"/>
                  <a:cs typeface="Century Gothic"/>
                </a:rPr>
                <a:t>adron (neutron)</a:t>
              </a:r>
              <a:endParaRPr kumimoji="1" lang="ja-JP" altLang="en-US" sz="160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grpSp>
        <p:nvGrpSpPr>
          <p:cNvPr id="15" name="図形グループ 14"/>
          <p:cNvGrpSpPr/>
          <p:nvPr/>
        </p:nvGrpSpPr>
        <p:grpSpPr>
          <a:xfrm>
            <a:off x="2784918" y="3894673"/>
            <a:ext cx="3879962" cy="378768"/>
            <a:chOff x="4849716" y="4349853"/>
            <a:chExt cx="3879962" cy="378768"/>
          </a:xfrm>
        </p:grpSpPr>
        <p:sp>
          <p:nvSpPr>
            <p:cNvPr id="16" name="テキスト ボックス 15"/>
            <p:cNvSpPr txBox="1"/>
            <p:nvPr/>
          </p:nvSpPr>
          <p:spPr>
            <a:xfrm>
              <a:off x="4989665" y="4349853"/>
              <a:ext cx="7604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600" dirty="0" smtClean="0">
                  <a:latin typeface="Century Gothic"/>
                  <a:ea typeface="HG丸ｺﾞｼｯｸM-PRO"/>
                  <a:cs typeface="Century Gothic"/>
                </a:rPr>
                <a:t>〜1fm</a:t>
              </a:r>
              <a:endParaRPr kumimoji="1" lang="ja-JP" altLang="en-US" sz="1600" dirty="0"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7788744" y="4349853"/>
              <a:ext cx="7604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600" dirty="0" smtClean="0">
                  <a:latin typeface="Century Gothic"/>
                  <a:ea typeface="HG丸ｺﾞｼｯｸM-PRO"/>
                  <a:cs typeface="Century Gothic"/>
                </a:rPr>
                <a:t>〜1fm</a:t>
              </a:r>
              <a:endParaRPr kumimoji="1" lang="ja-JP" altLang="en-US" sz="1600" dirty="0">
                <a:latin typeface="Century Gothic"/>
                <a:ea typeface="HG丸ｺﾞｼｯｸM-PRO"/>
                <a:cs typeface="Century Gothic"/>
              </a:endParaRPr>
            </a:p>
          </p:txBody>
        </p:sp>
        <p:cxnSp>
          <p:nvCxnSpPr>
            <p:cNvPr id="18" name="直線矢印コネクタ 17"/>
            <p:cNvCxnSpPr/>
            <p:nvPr/>
          </p:nvCxnSpPr>
          <p:spPr>
            <a:xfrm flipH="1">
              <a:off x="4849716" y="4728621"/>
              <a:ext cx="1058406" cy="0"/>
            </a:xfrm>
            <a:prstGeom prst="straightConnector1">
              <a:avLst/>
            </a:prstGeom>
            <a:ln w="9525" cap="rnd" cmpd="sng">
              <a:solidFill>
                <a:schemeClr val="tx1"/>
              </a:solidFill>
              <a:headEnd type="triangle" w="lg" len="lg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矢印コネクタ 18"/>
            <p:cNvCxnSpPr/>
            <p:nvPr/>
          </p:nvCxnSpPr>
          <p:spPr>
            <a:xfrm flipH="1">
              <a:off x="7671272" y="4728621"/>
              <a:ext cx="1058406" cy="0"/>
            </a:xfrm>
            <a:prstGeom prst="straightConnector1">
              <a:avLst/>
            </a:prstGeom>
            <a:ln w="9525" cap="rnd" cmpd="sng">
              <a:solidFill>
                <a:schemeClr val="tx1"/>
              </a:solidFill>
              <a:headEnd type="triangle" w="lg" len="lg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図形グループ 19"/>
          <p:cNvGrpSpPr/>
          <p:nvPr/>
        </p:nvGrpSpPr>
        <p:grpSpPr>
          <a:xfrm>
            <a:off x="3912074" y="4374369"/>
            <a:ext cx="1687837" cy="363704"/>
            <a:chOff x="7522663" y="2638211"/>
            <a:chExt cx="1687837" cy="363704"/>
          </a:xfrm>
        </p:grpSpPr>
        <p:sp>
          <p:nvSpPr>
            <p:cNvPr id="21" name="テキスト ボックス 20"/>
            <p:cNvSpPr txBox="1"/>
            <p:nvPr/>
          </p:nvSpPr>
          <p:spPr>
            <a:xfrm>
              <a:off x="7638678" y="2638211"/>
              <a:ext cx="14635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600" dirty="0" smtClean="0">
                  <a:latin typeface="Century Gothic"/>
                  <a:ea typeface="HG丸ｺﾞｼｯｸM-PRO"/>
                  <a:cs typeface="Century Gothic"/>
                </a:rPr>
                <a:t>1/m</a:t>
              </a:r>
              <a:r>
                <a:rPr kumimoji="1" lang="en-US" altLang="ja-JP" sz="1600" baseline="-25000" dirty="0" smtClean="0">
                  <a:latin typeface="Century Gothic"/>
                  <a:ea typeface="HG丸ｺﾞｼｯｸM-PRO"/>
                  <a:cs typeface="Century Gothic"/>
                </a:rPr>
                <a:t>π</a:t>
              </a:r>
              <a:r>
                <a:rPr kumimoji="1" lang="en-US" altLang="ja-JP" sz="1600" dirty="0" smtClean="0">
                  <a:latin typeface="Century Gothic"/>
                  <a:ea typeface="HG丸ｺﾞｼｯｸM-PRO"/>
                  <a:cs typeface="Century Gothic"/>
                </a:rPr>
                <a:t>〜1.5fm</a:t>
              </a:r>
              <a:endParaRPr kumimoji="1" lang="ja-JP" altLang="en-US" sz="1600" dirty="0">
                <a:latin typeface="Century Gothic"/>
                <a:ea typeface="HG丸ｺﾞｼｯｸM-PRO"/>
                <a:cs typeface="Century Gothic"/>
              </a:endParaRPr>
            </a:p>
          </p:txBody>
        </p:sp>
        <p:cxnSp>
          <p:nvCxnSpPr>
            <p:cNvPr id="22" name="直線矢印コネクタ 21"/>
            <p:cNvCxnSpPr/>
            <p:nvPr/>
          </p:nvCxnSpPr>
          <p:spPr>
            <a:xfrm flipH="1">
              <a:off x="7522663" y="3001915"/>
              <a:ext cx="1687837" cy="0"/>
            </a:xfrm>
            <a:prstGeom prst="straightConnector1">
              <a:avLst/>
            </a:prstGeom>
            <a:ln w="9525" cap="rnd" cmpd="sng">
              <a:solidFill>
                <a:schemeClr val="tx1"/>
              </a:solidFill>
              <a:headEnd type="triangle" w="lg" len="lg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図形グループ 34"/>
          <p:cNvGrpSpPr/>
          <p:nvPr/>
        </p:nvGrpSpPr>
        <p:grpSpPr>
          <a:xfrm>
            <a:off x="4085702" y="4714983"/>
            <a:ext cx="1320005" cy="523220"/>
            <a:chOff x="4085702" y="4714983"/>
            <a:chExt cx="1320005" cy="523220"/>
          </a:xfrm>
        </p:grpSpPr>
        <p:sp>
          <p:nvSpPr>
            <p:cNvPr id="24" name="テキスト ボックス 23"/>
            <p:cNvSpPr txBox="1"/>
            <p:nvPr/>
          </p:nvSpPr>
          <p:spPr>
            <a:xfrm>
              <a:off x="4085702" y="4714983"/>
              <a:ext cx="13200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400" dirty="0" smtClean="0">
                  <a:latin typeface="Century Gothic"/>
                  <a:ea typeface="HG丸ｺﾞｼｯｸM-PRO"/>
                  <a:cs typeface="Century Gothic"/>
                </a:rPr>
                <a:t>Exchange</a:t>
              </a:r>
              <a:r>
                <a:rPr kumimoji="1" lang="ja-JP" altLang="en-US" sz="1400" dirty="0" smtClean="0">
                  <a:latin typeface="Century Gothic"/>
                  <a:ea typeface="HG丸ｺﾞｼｯｸM-PRO"/>
                  <a:cs typeface="Century Gothic"/>
                </a:rPr>
                <a:t> </a:t>
              </a:r>
              <a:r>
                <a:rPr kumimoji="1" lang="en-US" altLang="ja-JP" sz="1400" dirty="0" smtClean="0">
                  <a:latin typeface="Century Gothic"/>
                  <a:ea typeface="HG丸ｺﾞｼｯｸM-PRO"/>
                  <a:cs typeface="Century Gothic"/>
                </a:rPr>
                <a:t>of</a:t>
              </a:r>
            </a:p>
            <a:p>
              <a:pPr algn="ctr"/>
              <a:r>
                <a:rPr lang="ja-JP" altLang="ja-JP" sz="1400" dirty="0" smtClean="0">
                  <a:latin typeface="Century Gothic"/>
                  <a:ea typeface="HG丸ｺﾞｼｯｸM-PRO"/>
                  <a:cs typeface="Century Gothic"/>
                </a:rPr>
                <a:t>v</a:t>
              </a:r>
              <a:r>
                <a:rPr lang="en-US" altLang="ja-JP" sz="1400" dirty="0" err="1" smtClean="0">
                  <a:latin typeface="Century Gothic"/>
                  <a:ea typeface="HG丸ｺﾞｼｯｸM-PRO"/>
                  <a:cs typeface="Century Gothic"/>
                </a:rPr>
                <a:t>irtual</a:t>
              </a:r>
              <a:r>
                <a:rPr lang="ja-JP" altLang="en-US" sz="1400" dirty="0" smtClean="0">
                  <a:latin typeface="Century Gothic"/>
                  <a:ea typeface="HG丸ｺﾞｼｯｸM-PRO"/>
                  <a:cs typeface="Century Gothic"/>
                </a:rPr>
                <a:t> </a:t>
              </a:r>
              <a:r>
                <a:rPr lang="en-US" altLang="ja-JP" sz="1400" dirty="0" smtClean="0">
                  <a:latin typeface="Century Gothic"/>
                  <a:ea typeface="HG丸ｺﾞｼｯｸM-PRO"/>
                  <a:cs typeface="Century Gothic"/>
                </a:rPr>
                <a:t>π(</a:t>
              </a:r>
              <a:r>
                <a:rPr lang="en-US" altLang="ja-JP" sz="1400" dirty="0" err="1" smtClean="0">
                  <a:latin typeface="Century Gothic"/>
                  <a:ea typeface="HG丸ｺﾞｼｯｸM-PRO"/>
                  <a:cs typeface="Century Gothic"/>
                </a:rPr>
                <a:t>qq</a:t>
              </a:r>
              <a:r>
                <a:rPr lang="en-US" altLang="ja-JP" sz="1400" dirty="0" smtClean="0">
                  <a:latin typeface="Century Gothic"/>
                  <a:ea typeface="HG丸ｺﾞｼｯｸM-PRO"/>
                  <a:cs typeface="Century Gothic"/>
                </a:rPr>
                <a:t>)</a:t>
              </a:r>
              <a:endParaRPr kumimoji="1" lang="ja-JP" altLang="en-US" sz="1400" dirty="0">
                <a:latin typeface="Century Gothic"/>
                <a:ea typeface="HG丸ｺﾞｼｯｸM-PRO"/>
                <a:cs typeface="Century Gothic"/>
              </a:endParaRPr>
            </a:p>
          </p:txBody>
        </p:sp>
        <p:cxnSp>
          <p:nvCxnSpPr>
            <p:cNvPr id="25" name="直線コネクタ 24"/>
            <p:cNvCxnSpPr/>
            <p:nvPr/>
          </p:nvCxnSpPr>
          <p:spPr>
            <a:xfrm>
              <a:off x="5126179" y="5026570"/>
              <a:ext cx="94916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テキスト ボックス 25"/>
          <p:cNvSpPr txBox="1"/>
          <p:nvPr/>
        </p:nvSpPr>
        <p:spPr>
          <a:xfrm>
            <a:off x="698663" y="6139716"/>
            <a:ext cx="8192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π exchange interaction is dominant at long distance.</a:t>
            </a:r>
            <a:endParaRPr kumimoji="1" lang="ja-JP" altLang="en-US" sz="2400" b="1" dirty="0">
              <a:solidFill>
                <a:schemeClr val="accent2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293378" y="5376969"/>
            <a:ext cx="10306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100" dirty="0" smtClean="0">
                <a:latin typeface="Century Gothic"/>
                <a:ea typeface="HG丸ｺﾞｼｯｸM-PRO"/>
                <a:cs typeface="Century Gothic"/>
              </a:rPr>
              <a:t>Inter-hadron</a:t>
            </a:r>
          </a:p>
          <a:p>
            <a:pPr algn="ctr"/>
            <a:r>
              <a:rPr kumimoji="1" lang="en-US" altLang="ja-JP" sz="1100" dirty="0" smtClean="0">
                <a:latin typeface="Century Gothic"/>
                <a:ea typeface="HG丸ｺﾞｼｯｸM-PRO"/>
                <a:cs typeface="Century Gothic"/>
              </a:rPr>
              <a:t>interaction</a:t>
            </a:r>
            <a:endParaRPr kumimoji="1" lang="ja-JP" altLang="en-US" sz="11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856004" y="721611"/>
            <a:ext cx="74319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latin typeface="Century Gothic"/>
                <a:ea typeface="HG丸ｺﾞｼｯｸM-PRO"/>
                <a:cs typeface="Century Gothic"/>
              </a:rPr>
              <a:t>“Structure” of QCD vacuum?</a:t>
            </a:r>
            <a:endParaRPr kumimoji="1" lang="ja-JP" altLang="en-US" sz="4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037217" y="1429497"/>
            <a:ext cx="5069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latin typeface="Century Gothic"/>
                <a:ea typeface="HG丸ｺﾞｼｯｸM-PRO"/>
                <a:cs typeface="Century Gothic"/>
              </a:rPr>
              <a:t>What happens in QCD vacuum?</a:t>
            </a:r>
            <a:endParaRPr kumimoji="1" lang="ja-JP" altLang="en-US" sz="24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542734" y="2587842"/>
            <a:ext cx="44183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Century Gothic"/>
                <a:ea typeface="HG丸ｺﾞｼｯｸM-PRO"/>
                <a:cs typeface="Century Gothic"/>
              </a:rPr>
              <a:t>Origin of light pion mass!</a:t>
            </a:r>
          </a:p>
          <a:p>
            <a:pPr algn="ctr"/>
            <a:r>
              <a:rPr lang="en-US" altLang="ja-JP" sz="1600" dirty="0" smtClean="0">
                <a:latin typeface="Century Gothic"/>
                <a:ea typeface="HG丸ｺﾞｼｯｸM-PRO"/>
                <a:cs typeface="Century Gothic"/>
              </a:rPr>
              <a:t>(m</a:t>
            </a:r>
            <a:r>
              <a:rPr lang="en-US" altLang="ja-JP" sz="1600" baseline="-25000" dirty="0" smtClean="0">
                <a:latin typeface="Century Gothic"/>
                <a:ea typeface="HG丸ｺﾞｼｯｸM-PRO"/>
                <a:cs typeface="Century Gothic"/>
              </a:rPr>
              <a:t>π</a:t>
            </a:r>
            <a:r>
              <a:rPr lang="en-US" altLang="ja-JP" sz="1600" dirty="0" smtClean="0">
                <a:latin typeface="Century Gothic"/>
                <a:ea typeface="HG丸ｺﾞｼｯｸM-PRO"/>
                <a:cs typeface="Century Gothic"/>
              </a:rPr>
              <a:t>=140 MeV &lt;&lt; </a:t>
            </a:r>
            <a:r>
              <a:rPr lang="en-US" altLang="ja-JP" sz="1600" dirty="0" err="1" smtClean="0">
                <a:latin typeface="Century Gothic"/>
                <a:ea typeface="HG丸ｺﾞｼｯｸM-PRO"/>
                <a:cs typeface="Century Gothic"/>
              </a:rPr>
              <a:t>m</a:t>
            </a:r>
            <a:r>
              <a:rPr lang="en-US" altLang="ja-JP" sz="1600" baseline="-25000" dirty="0" err="1" smtClean="0">
                <a:latin typeface="Century Gothic"/>
                <a:ea typeface="HG丸ｺﾞｼｯｸM-PRO"/>
                <a:cs typeface="Century Gothic"/>
              </a:rPr>
              <a:t>N</a:t>
            </a:r>
            <a:r>
              <a:rPr lang="en-US" altLang="ja-JP" sz="1600" dirty="0" smtClean="0">
                <a:latin typeface="Century Gothic"/>
                <a:ea typeface="HG丸ｺﾞｼｯｸM-PRO"/>
                <a:cs typeface="Century Gothic"/>
              </a:rPr>
              <a:t>=940 MeV)</a:t>
            </a:r>
            <a:endParaRPr kumimoji="1" lang="ja-JP" altLang="en-US" sz="1600" dirty="0"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32" name="図形グループ 31"/>
          <p:cNvGrpSpPr/>
          <p:nvPr/>
        </p:nvGrpSpPr>
        <p:grpSpPr>
          <a:xfrm>
            <a:off x="117449" y="2283437"/>
            <a:ext cx="4371855" cy="1296946"/>
            <a:chOff x="90840" y="4111969"/>
            <a:chExt cx="4371855" cy="1296946"/>
          </a:xfrm>
        </p:grpSpPr>
        <p:sp>
          <p:nvSpPr>
            <p:cNvPr id="33" name="テキスト ボックス 32"/>
            <p:cNvSpPr txBox="1"/>
            <p:nvPr/>
          </p:nvSpPr>
          <p:spPr>
            <a:xfrm>
              <a:off x="99151" y="4121896"/>
              <a:ext cx="4363544" cy="12870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kumimoji="1" lang="en-US" altLang="ja-JP" sz="2400" dirty="0" smtClean="0">
                  <a:latin typeface="Century Gothic"/>
                  <a:ea typeface="HG丸ｺﾞｼｯｸM-PRO"/>
                  <a:cs typeface="Century Gothic"/>
                </a:rPr>
                <a:t>Zero-mass boson exists</a:t>
              </a:r>
            </a:p>
            <a:p>
              <a:pPr algn="ctr">
                <a:lnSpc>
                  <a:spcPct val="90000"/>
                </a:lnSpc>
              </a:pPr>
              <a:r>
                <a:rPr kumimoji="1" lang="en-US" altLang="ja-JP" sz="2400" dirty="0" smtClean="0">
                  <a:latin typeface="Century Gothic"/>
                  <a:ea typeface="HG丸ｺﾞｼｯｸM-PRO"/>
                  <a:cs typeface="Century Gothic"/>
                </a:rPr>
                <a:t>in vacuum with</a:t>
              </a:r>
              <a:r>
                <a:rPr lang="en-US" altLang="ja-JP" sz="2400" dirty="0" smtClean="0">
                  <a:latin typeface="Century Gothic"/>
                  <a:ea typeface="HG丸ｺﾞｼｯｸM-PRO"/>
                  <a:cs typeface="Century Gothic"/>
                </a:rPr>
                <a:t> dynamically</a:t>
              </a:r>
            </a:p>
            <a:p>
              <a:pPr algn="ctr">
                <a:lnSpc>
                  <a:spcPct val="90000"/>
                </a:lnSpc>
              </a:pPr>
              <a:r>
                <a:rPr lang="en-US" altLang="ja-JP" sz="2400" dirty="0" smtClean="0">
                  <a:latin typeface="Century Gothic"/>
                  <a:ea typeface="HG丸ｺﾞｼｯｸM-PRO"/>
                  <a:cs typeface="Century Gothic"/>
                </a:rPr>
                <a:t>broken symmetry</a:t>
              </a:r>
            </a:p>
            <a:p>
              <a:pPr algn="ctr">
                <a:lnSpc>
                  <a:spcPct val="90000"/>
                </a:lnSpc>
              </a:pPr>
              <a:r>
                <a:rPr lang="en-US" altLang="ja-JP" sz="1400" dirty="0" smtClean="0">
                  <a:latin typeface="Century Gothic"/>
                  <a:ea typeface="HG丸ｺﾞｼｯｸM-PRO"/>
                  <a:cs typeface="Century Gothic"/>
                </a:rPr>
                <a:t>(</a:t>
              </a:r>
              <a:r>
                <a:rPr lang="en-US" altLang="ja-JP" sz="1400" dirty="0" err="1" smtClean="0">
                  <a:latin typeface="Century Gothic"/>
                  <a:ea typeface="HG丸ｺﾞｼｯｸM-PRO"/>
                  <a:cs typeface="Century Gothic"/>
                </a:rPr>
                <a:t>Nambu</a:t>
              </a:r>
              <a:r>
                <a:rPr lang="en-US" altLang="ja-JP" sz="1400" dirty="0" smtClean="0">
                  <a:latin typeface="Century Gothic"/>
                  <a:ea typeface="HG丸ｺﾞｼｯｸM-PRO"/>
                  <a:cs typeface="Century Gothic"/>
                </a:rPr>
                <a:t>-Goldstone (NG) boson)</a:t>
              </a:r>
            </a:p>
          </p:txBody>
        </p:sp>
        <p:sp>
          <p:nvSpPr>
            <p:cNvPr id="34" name="角丸四角形 33"/>
            <p:cNvSpPr/>
            <p:nvPr/>
          </p:nvSpPr>
          <p:spPr>
            <a:xfrm>
              <a:off x="90840" y="4111969"/>
              <a:ext cx="4339649" cy="1296945"/>
            </a:xfrm>
            <a:prstGeom prst="roundRect">
              <a:avLst/>
            </a:prstGeom>
            <a:noFill/>
            <a:ln w="7620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488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2.96296E-6 L 0.31025 0.00301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21" y="13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2445E-6 -9.40468E-7 L -0.3107 0.00324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4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6" grpId="0"/>
      <p:bldP spid="2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テキスト ボックス 42"/>
          <p:cNvSpPr txBox="1"/>
          <p:nvPr/>
        </p:nvSpPr>
        <p:spPr>
          <a:xfrm>
            <a:off x="264270" y="1937746"/>
            <a:ext cx="8615460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5000" dirty="0" smtClean="0">
                <a:solidFill>
                  <a:schemeClr val="bg1"/>
                </a:solidFill>
                <a:latin typeface="Century Gothic"/>
                <a:cs typeface="Century Gothic"/>
              </a:rPr>
              <a:t>HADRON</a:t>
            </a:r>
            <a:endParaRPr lang="ja-JP" altLang="en-US" sz="150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9" name="円/楕円 8"/>
          <p:cNvSpPr/>
          <p:nvPr/>
        </p:nvSpPr>
        <p:spPr>
          <a:xfrm>
            <a:off x="460516" y="2793928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/>
        </p:nvSpPr>
        <p:spPr>
          <a:xfrm>
            <a:off x="460516" y="2501558"/>
            <a:ext cx="283506" cy="28350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/楕円 34"/>
          <p:cNvSpPr/>
          <p:nvPr/>
        </p:nvSpPr>
        <p:spPr>
          <a:xfrm>
            <a:off x="460516" y="3086298"/>
            <a:ext cx="283506" cy="28350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円/楕円 43"/>
          <p:cNvSpPr/>
          <p:nvPr/>
        </p:nvSpPr>
        <p:spPr>
          <a:xfrm>
            <a:off x="460516" y="3378668"/>
            <a:ext cx="283506" cy="28350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円/楕円 44"/>
          <p:cNvSpPr/>
          <p:nvPr/>
        </p:nvSpPr>
        <p:spPr>
          <a:xfrm>
            <a:off x="460516" y="3671038"/>
            <a:ext cx="283506" cy="28350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円/楕円 45"/>
          <p:cNvSpPr/>
          <p:nvPr/>
        </p:nvSpPr>
        <p:spPr>
          <a:xfrm>
            <a:off x="730656" y="3038005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円/楕円 46"/>
          <p:cNvSpPr/>
          <p:nvPr/>
        </p:nvSpPr>
        <p:spPr>
          <a:xfrm>
            <a:off x="1014162" y="3038005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円/楕円 47"/>
          <p:cNvSpPr/>
          <p:nvPr/>
        </p:nvSpPr>
        <p:spPr>
          <a:xfrm>
            <a:off x="1311216" y="2501558"/>
            <a:ext cx="283506" cy="28350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円/楕円 48"/>
          <p:cNvSpPr/>
          <p:nvPr/>
        </p:nvSpPr>
        <p:spPr>
          <a:xfrm>
            <a:off x="1311216" y="2793083"/>
            <a:ext cx="283506" cy="28350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円/楕円 49"/>
          <p:cNvSpPr/>
          <p:nvPr/>
        </p:nvSpPr>
        <p:spPr>
          <a:xfrm>
            <a:off x="1311216" y="3376135"/>
            <a:ext cx="283506" cy="28350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円/楕円 50"/>
          <p:cNvSpPr/>
          <p:nvPr/>
        </p:nvSpPr>
        <p:spPr>
          <a:xfrm>
            <a:off x="1311216" y="3084609"/>
            <a:ext cx="283506" cy="28350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円/楕円 51"/>
          <p:cNvSpPr/>
          <p:nvPr/>
        </p:nvSpPr>
        <p:spPr>
          <a:xfrm>
            <a:off x="1311216" y="3667660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円/楕円 52"/>
          <p:cNvSpPr/>
          <p:nvPr/>
        </p:nvSpPr>
        <p:spPr>
          <a:xfrm>
            <a:off x="2238985" y="2494802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円/楕円 53"/>
          <p:cNvSpPr/>
          <p:nvPr/>
        </p:nvSpPr>
        <p:spPr>
          <a:xfrm>
            <a:off x="2097232" y="2767161"/>
            <a:ext cx="283506" cy="28350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円/楕円 54"/>
          <p:cNvSpPr/>
          <p:nvPr/>
        </p:nvSpPr>
        <p:spPr>
          <a:xfrm>
            <a:off x="1955479" y="3061314"/>
            <a:ext cx="283506" cy="28350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円/楕円 55"/>
          <p:cNvSpPr/>
          <p:nvPr/>
        </p:nvSpPr>
        <p:spPr>
          <a:xfrm>
            <a:off x="2408671" y="2765653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円/楕円 56"/>
          <p:cNvSpPr/>
          <p:nvPr/>
        </p:nvSpPr>
        <p:spPr>
          <a:xfrm>
            <a:off x="2522491" y="3092375"/>
            <a:ext cx="283506" cy="28350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円/楕円 57"/>
          <p:cNvSpPr/>
          <p:nvPr/>
        </p:nvSpPr>
        <p:spPr>
          <a:xfrm>
            <a:off x="1676943" y="3636599"/>
            <a:ext cx="283506" cy="28350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円/楕円 58"/>
          <p:cNvSpPr/>
          <p:nvPr/>
        </p:nvSpPr>
        <p:spPr>
          <a:xfrm>
            <a:off x="1818696" y="3372503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円/楕円 59"/>
          <p:cNvSpPr/>
          <p:nvPr/>
        </p:nvSpPr>
        <p:spPr>
          <a:xfrm>
            <a:off x="2664244" y="3375881"/>
            <a:ext cx="283506" cy="28350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円/楕円 60"/>
          <p:cNvSpPr/>
          <p:nvPr/>
        </p:nvSpPr>
        <p:spPr>
          <a:xfrm>
            <a:off x="2821810" y="3636599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円/楕円 61"/>
          <p:cNvSpPr/>
          <p:nvPr/>
        </p:nvSpPr>
        <p:spPr>
          <a:xfrm>
            <a:off x="2238985" y="3245779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円/楕円 62"/>
          <p:cNvSpPr/>
          <p:nvPr/>
        </p:nvSpPr>
        <p:spPr>
          <a:xfrm>
            <a:off x="3202955" y="2482147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円/楕円 63"/>
          <p:cNvSpPr/>
          <p:nvPr/>
        </p:nvSpPr>
        <p:spPr>
          <a:xfrm>
            <a:off x="3202955" y="3079041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円/楕円 64"/>
          <p:cNvSpPr/>
          <p:nvPr/>
        </p:nvSpPr>
        <p:spPr>
          <a:xfrm>
            <a:off x="3202955" y="2780594"/>
            <a:ext cx="283506" cy="28350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円/楕円 65"/>
          <p:cNvSpPr/>
          <p:nvPr/>
        </p:nvSpPr>
        <p:spPr>
          <a:xfrm>
            <a:off x="4216991" y="2942359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円/楕円 66"/>
          <p:cNvSpPr/>
          <p:nvPr/>
        </p:nvSpPr>
        <p:spPr>
          <a:xfrm>
            <a:off x="3521803" y="2475894"/>
            <a:ext cx="283506" cy="28350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円/楕円 67"/>
          <p:cNvSpPr/>
          <p:nvPr/>
        </p:nvSpPr>
        <p:spPr>
          <a:xfrm>
            <a:off x="4196460" y="3242401"/>
            <a:ext cx="283506" cy="28350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円/楕円 68"/>
          <p:cNvSpPr/>
          <p:nvPr/>
        </p:nvSpPr>
        <p:spPr>
          <a:xfrm>
            <a:off x="3202955" y="3675933"/>
            <a:ext cx="283506" cy="28350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円/楕円 69"/>
          <p:cNvSpPr/>
          <p:nvPr/>
        </p:nvSpPr>
        <p:spPr>
          <a:xfrm>
            <a:off x="3202955" y="3377488"/>
            <a:ext cx="283506" cy="28350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円/楕円 70"/>
          <p:cNvSpPr/>
          <p:nvPr/>
        </p:nvSpPr>
        <p:spPr>
          <a:xfrm>
            <a:off x="3840265" y="2510837"/>
            <a:ext cx="283506" cy="28350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円/楕円 71"/>
          <p:cNvSpPr/>
          <p:nvPr/>
        </p:nvSpPr>
        <p:spPr>
          <a:xfrm>
            <a:off x="3473183" y="3669173"/>
            <a:ext cx="283506" cy="28350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円/楕円 72"/>
          <p:cNvSpPr/>
          <p:nvPr/>
        </p:nvSpPr>
        <p:spPr>
          <a:xfrm>
            <a:off x="4054707" y="3487573"/>
            <a:ext cx="283506" cy="28350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円/楕円 73"/>
          <p:cNvSpPr/>
          <p:nvPr/>
        </p:nvSpPr>
        <p:spPr>
          <a:xfrm>
            <a:off x="3771201" y="3640977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円/楕円 74"/>
          <p:cNvSpPr/>
          <p:nvPr/>
        </p:nvSpPr>
        <p:spPr>
          <a:xfrm>
            <a:off x="4078011" y="2687543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円/楕円 75"/>
          <p:cNvSpPr/>
          <p:nvPr/>
        </p:nvSpPr>
        <p:spPr>
          <a:xfrm>
            <a:off x="4632252" y="3046785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円/楕円 76"/>
          <p:cNvSpPr/>
          <p:nvPr/>
        </p:nvSpPr>
        <p:spPr>
          <a:xfrm>
            <a:off x="4632252" y="2464243"/>
            <a:ext cx="283506" cy="28350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円/楕円 77"/>
          <p:cNvSpPr/>
          <p:nvPr/>
        </p:nvSpPr>
        <p:spPr>
          <a:xfrm>
            <a:off x="5332415" y="2732288"/>
            <a:ext cx="283506" cy="28350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円/楕円 78"/>
          <p:cNvSpPr/>
          <p:nvPr/>
        </p:nvSpPr>
        <p:spPr>
          <a:xfrm>
            <a:off x="4632252" y="3338056"/>
            <a:ext cx="283506" cy="28350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円/楕円 79"/>
          <p:cNvSpPr/>
          <p:nvPr/>
        </p:nvSpPr>
        <p:spPr>
          <a:xfrm>
            <a:off x="5242813" y="3009034"/>
            <a:ext cx="283506" cy="28350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円/楕円 80"/>
          <p:cNvSpPr/>
          <p:nvPr/>
        </p:nvSpPr>
        <p:spPr>
          <a:xfrm>
            <a:off x="5048909" y="3324647"/>
            <a:ext cx="283506" cy="28350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円/楕円 81"/>
          <p:cNvSpPr/>
          <p:nvPr/>
        </p:nvSpPr>
        <p:spPr>
          <a:xfrm>
            <a:off x="4937811" y="3057693"/>
            <a:ext cx="283506" cy="28350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" name="円/楕円 82"/>
          <p:cNvSpPr/>
          <p:nvPr/>
        </p:nvSpPr>
        <p:spPr>
          <a:xfrm>
            <a:off x="4632252" y="2755514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" name="円/楕円 83"/>
          <p:cNvSpPr/>
          <p:nvPr/>
        </p:nvSpPr>
        <p:spPr>
          <a:xfrm>
            <a:off x="4632252" y="3652628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" name="円/楕円 84"/>
          <p:cNvSpPr/>
          <p:nvPr/>
        </p:nvSpPr>
        <p:spPr>
          <a:xfrm>
            <a:off x="5199986" y="2464243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6" name="円/楕円 85"/>
          <p:cNvSpPr/>
          <p:nvPr/>
        </p:nvSpPr>
        <p:spPr>
          <a:xfrm>
            <a:off x="4915872" y="2425987"/>
            <a:ext cx="283506" cy="28350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" name="円/楕円 86"/>
          <p:cNvSpPr/>
          <p:nvPr/>
        </p:nvSpPr>
        <p:spPr>
          <a:xfrm>
            <a:off x="5396218" y="3690699"/>
            <a:ext cx="283506" cy="28350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8" name="円/楕円 87"/>
          <p:cNvSpPr/>
          <p:nvPr/>
        </p:nvSpPr>
        <p:spPr>
          <a:xfrm>
            <a:off x="6382028" y="2414336"/>
            <a:ext cx="283506" cy="28350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9" name="円/楕円 88"/>
          <p:cNvSpPr/>
          <p:nvPr/>
        </p:nvSpPr>
        <p:spPr>
          <a:xfrm>
            <a:off x="6099795" y="2474353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円/楕円 89"/>
          <p:cNvSpPr/>
          <p:nvPr/>
        </p:nvSpPr>
        <p:spPr>
          <a:xfrm>
            <a:off x="6678719" y="2477228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1" name="円/楕円 90"/>
          <p:cNvSpPr/>
          <p:nvPr/>
        </p:nvSpPr>
        <p:spPr>
          <a:xfrm>
            <a:off x="5858855" y="2646680"/>
            <a:ext cx="283506" cy="28350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2" name="円/楕円 91"/>
          <p:cNvSpPr/>
          <p:nvPr/>
        </p:nvSpPr>
        <p:spPr>
          <a:xfrm>
            <a:off x="5730287" y="3205602"/>
            <a:ext cx="283506" cy="28350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" name="円/楕円 92"/>
          <p:cNvSpPr/>
          <p:nvPr/>
        </p:nvSpPr>
        <p:spPr>
          <a:xfrm>
            <a:off x="5734987" y="2907055"/>
            <a:ext cx="283506" cy="28350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4" name="円/楕円 93"/>
          <p:cNvSpPr/>
          <p:nvPr/>
        </p:nvSpPr>
        <p:spPr>
          <a:xfrm>
            <a:off x="6900899" y="2660354"/>
            <a:ext cx="283506" cy="28350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5" name="円/楕円 94"/>
          <p:cNvSpPr/>
          <p:nvPr/>
        </p:nvSpPr>
        <p:spPr>
          <a:xfrm>
            <a:off x="7012512" y="2921398"/>
            <a:ext cx="283506" cy="28350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" name="円/楕円 95"/>
          <p:cNvSpPr/>
          <p:nvPr/>
        </p:nvSpPr>
        <p:spPr>
          <a:xfrm>
            <a:off x="5858855" y="3474067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円/楕円 96"/>
          <p:cNvSpPr/>
          <p:nvPr/>
        </p:nvSpPr>
        <p:spPr>
          <a:xfrm>
            <a:off x="6099795" y="3653194"/>
            <a:ext cx="283506" cy="28350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8" name="円/楕円 97"/>
          <p:cNvSpPr/>
          <p:nvPr/>
        </p:nvSpPr>
        <p:spPr>
          <a:xfrm>
            <a:off x="5227954" y="3511141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9" name="円/楕円 98"/>
          <p:cNvSpPr/>
          <p:nvPr/>
        </p:nvSpPr>
        <p:spPr>
          <a:xfrm>
            <a:off x="6413349" y="3706691"/>
            <a:ext cx="283506" cy="28350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0" name="円/楕円 99"/>
          <p:cNvSpPr/>
          <p:nvPr/>
        </p:nvSpPr>
        <p:spPr>
          <a:xfrm>
            <a:off x="6703352" y="3626982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1" name="円/楕円 100"/>
          <p:cNvSpPr/>
          <p:nvPr/>
        </p:nvSpPr>
        <p:spPr>
          <a:xfrm>
            <a:off x="6935855" y="3454166"/>
            <a:ext cx="283506" cy="28350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" name="円/楕円 101"/>
          <p:cNvSpPr/>
          <p:nvPr/>
        </p:nvSpPr>
        <p:spPr>
          <a:xfrm>
            <a:off x="7042652" y="3204067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" name="円/楕円 102"/>
          <p:cNvSpPr/>
          <p:nvPr/>
        </p:nvSpPr>
        <p:spPr>
          <a:xfrm>
            <a:off x="7429703" y="2495503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" name="円/楕円 103"/>
          <p:cNvSpPr/>
          <p:nvPr/>
        </p:nvSpPr>
        <p:spPr>
          <a:xfrm>
            <a:off x="7429703" y="2778373"/>
            <a:ext cx="283506" cy="28350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" name="円/楕円 104"/>
          <p:cNvSpPr/>
          <p:nvPr/>
        </p:nvSpPr>
        <p:spPr>
          <a:xfrm>
            <a:off x="7429703" y="3061243"/>
            <a:ext cx="283506" cy="28350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" name="円/楕円 105"/>
          <p:cNvSpPr/>
          <p:nvPr/>
        </p:nvSpPr>
        <p:spPr>
          <a:xfrm>
            <a:off x="7429703" y="3344113"/>
            <a:ext cx="283506" cy="28350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" name="円/楕円 106"/>
          <p:cNvSpPr/>
          <p:nvPr/>
        </p:nvSpPr>
        <p:spPr>
          <a:xfrm>
            <a:off x="7429703" y="3626982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" name="円/楕円 107"/>
          <p:cNvSpPr/>
          <p:nvPr/>
        </p:nvSpPr>
        <p:spPr>
          <a:xfrm>
            <a:off x="7829746" y="2973993"/>
            <a:ext cx="283506" cy="28350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" name="円/楕円 108"/>
          <p:cNvSpPr/>
          <p:nvPr/>
        </p:nvSpPr>
        <p:spPr>
          <a:xfrm>
            <a:off x="7640972" y="2754499"/>
            <a:ext cx="283506" cy="28350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" name="円/楕円 109"/>
          <p:cNvSpPr/>
          <p:nvPr/>
        </p:nvSpPr>
        <p:spPr>
          <a:xfrm>
            <a:off x="8014511" y="3200470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" name="円/楕円 110"/>
          <p:cNvSpPr/>
          <p:nvPr/>
        </p:nvSpPr>
        <p:spPr>
          <a:xfrm>
            <a:off x="8197480" y="3411153"/>
            <a:ext cx="283506" cy="28350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" name="円/楕円 111"/>
          <p:cNvSpPr/>
          <p:nvPr/>
        </p:nvSpPr>
        <p:spPr>
          <a:xfrm>
            <a:off x="8372655" y="3615820"/>
            <a:ext cx="283506" cy="28350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" name="円/楕円 112"/>
          <p:cNvSpPr/>
          <p:nvPr/>
        </p:nvSpPr>
        <p:spPr>
          <a:xfrm>
            <a:off x="8372655" y="2483655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" name="円/楕円 113"/>
          <p:cNvSpPr/>
          <p:nvPr/>
        </p:nvSpPr>
        <p:spPr>
          <a:xfrm>
            <a:off x="8372655" y="3049737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" name="円/楕円 114"/>
          <p:cNvSpPr/>
          <p:nvPr/>
        </p:nvSpPr>
        <p:spPr>
          <a:xfrm>
            <a:off x="8372655" y="2766696"/>
            <a:ext cx="283506" cy="28350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" name="円/楕円 116"/>
          <p:cNvSpPr/>
          <p:nvPr/>
        </p:nvSpPr>
        <p:spPr>
          <a:xfrm>
            <a:off x="8372655" y="3332778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" name="テキスト ボックス 117"/>
          <p:cNvSpPr txBox="1"/>
          <p:nvPr/>
        </p:nvSpPr>
        <p:spPr>
          <a:xfrm>
            <a:off x="125611" y="909708"/>
            <a:ext cx="88927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latin typeface="Century Gothic"/>
                <a:cs typeface="Century Gothic"/>
              </a:rPr>
              <a:t>Main subject in this lecture:</a:t>
            </a:r>
          </a:p>
          <a:p>
            <a:pPr algn="ctr"/>
            <a:r>
              <a:rPr lang="en-US" altLang="ja-JP" sz="3200" dirty="0" smtClean="0">
                <a:latin typeface="Century Gothic"/>
                <a:cs typeface="Century Gothic"/>
              </a:rPr>
              <a:t>Formation mechanism of hadrons by quarks</a:t>
            </a:r>
            <a:endParaRPr lang="ja-JP" altLang="en-US" sz="3200" dirty="0">
              <a:latin typeface="Century Gothic"/>
              <a:cs typeface="Century Gothic"/>
            </a:endParaRPr>
          </a:p>
        </p:txBody>
      </p:sp>
      <p:sp>
        <p:nvSpPr>
          <p:cNvPr id="119" name="円/楕円 118"/>
          <p:cNvSpPr/>
          <p:nvPr/>
        </p:nvSpPr>
        <p:spPr>
          <a:xfrm>
            <a:off x="7679116" y="1054625"/>
            <a:ext cx="274959" cy="274959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120" name="円/楕円 119"/>
          <p:cNvSpPr/>
          <p:nvPr/>
        </p:nvSpPr>
        <p:spPr>
          <a:xfrm>
            <a:off x="8080051" y="1054625"/>
            <a:ext cx="274959" cy="274959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121" name="円/楕円 120"/>
          <p:cNvSpPr/>
          <p:nvPr/>
        </p:nvSpPr>
        <p:spPr>
          <a:xfrm>
            <a:off x="8480986" y="1054625"/>
            <a:ext cx="274959" cy="27495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36463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3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3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3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3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3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3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3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3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3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3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3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3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3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3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3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3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3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3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3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3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3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3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3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3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3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3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3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3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3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3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3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3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3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3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3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3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3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3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3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3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3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3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3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3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3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3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3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3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3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3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3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3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3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3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3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3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3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3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3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3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3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3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3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3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1" dur="3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3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3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3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3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3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3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3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3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3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9" dur="3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3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3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3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7" dur="3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" dur="3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3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3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3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3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9" dur="3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3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3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3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7" dur="3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3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1" grpId="0" animBg="1"/>
      <p:bldP spid="35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053265" y="4930148"/>
            <a:ext cx="103751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0" dirty="0" smtClean="0">
                <a:latin typeface="Century Gothic"/>
                <a:cs typeface="Century Gothic"/>
              </a:rPr>
              <a:t>2</a:t>
            </a:r>
            <a:endParaRPr lang="ja-JP" altLang="en-US" sz="12000" dirty="0">
              <a:latin typeface="Century Gothic"/>
              <a:cs typeface="Century Gothic"/>
            </a:endParaRPr>
          </a:p>
        </p:txBody>
      </p:sp>
      <p:grpSp>
        <p:nvGrpSpPr>
          <p:cNvPr id="8" name="図形グループ 7"/>
          <p:cNvGrpSpPr/>
          <p:nvPr/>
        </p:nvGrpSpPr>
        <p:grpSpPr>
          <a:xfrm>
            <a:off x="4635589" y="1112181"/>
            <a:ext cx="2940933" cy="3622276"/>
            <a:chOff x="4635589" y="1112181"/>
            <a:chExt cx="2940933" cy="3622276"/>
          </a:xfrm>
        </p:grpSpPr>
        <p:sp>
          <p:nvSpPr>
            <p:cNvPr id="5" name="円/楕円 4"/>
            <p:cNvSpPr/>
            <p:nvPr/>
          </p:nvSpPr>
          <p:spPr>
            <a:xfrm>
              <a:off x="4635589" y="1793524"/>
              <a:ext cx="2940933" cy="2940933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5081122" y="1112181"/>
              <a:ext cx="20954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b="1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Anti-Quark</a:t>
              </a:r>
              <a:endParaRPr lang="ja-JP" altLang="en-US" sz="2800" b="1" dirty="0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6" name="図形グループ 5"/>
          <p:cNvGrpSpPr/>
          <p:nvPr/>
        </p:nvGrpSpPr>
        <p:grpSpPr>
          <a:xfrm>
            <a:off x="1567478" y="1109295"/>
            <a:ext cx="2940933" cy="3625162"/>
            <a:chOff x="1567478" y="1109295"/>
            <a:chExt cx="2940933" cy="3625162"/>
          </a:xfrm>
        </p:grpSpPr>
        <p:sp>
          <p:nvSpPr>
            <p:cNvPr id="2" name="円/楕円 1"/>
            <p:cNvSpPr/>
            <p:nvPr/>
          </p:nvSpPr>
          <p:spPr>
            <a:xfrm>
              <a:off x="1567478" y="1793524"/>
              <a:ext cx="2940933" cy="2940933"/>
            </a:xfrm>
            <a:prstGeom prst="ellipse">
              <a:avLst/>
            </a:prstGeom>
            <a:solidFill>
              <a:srgbClr val="C0504D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2408954" y="1109295"/>
              <a:ext cx="12747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b="1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Quark</a:t>
              </a:r>
              <a:endParaRPr lang="ja-JP" altLang="en-US" sz="2800" b="1" dirty="0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5435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053265" y="4930148"/>
            <a:ext cx="103751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0" dirty="0" smtClean="0">
                <a:latin typeface="Century Gothic"/>
                <a:cs typeface="Century Gothic"/>
              </a:rPr>
              <a:t>3</a:t>
            </a:r>
            <a:endParaRPr lang="ja-JP" altLang="en-US" sz="12000" dirty="0">
              <a:latin typeface="Century Gothic"/>
              <a:cs typeface="Century Gothic"/>
            </a:endParaRPr>
          </a:p>
        </p:txBody>
      </p:sp>
      <p:grpSp>
        <p:nvGrpSpPr>
          <p:cNvPr id="7" name="図形グループ 6"/>
          <p:cNvGrpSpPr/>
          <p:nvPr/>
        </p:nvGrpSpPr>
        <p:grpSpPr>
          <a:xfrm>
            <a:off x="44564" y="1109295"/>
            <a:ext cx="2940933" cy="3625162"/>
            <a:chOff x="44564" y="1109295"/>
            <a:chExt cx="2940933" cy="3625162"/>
          </a:xfrm>
        </p:grpSpPr>
        <p:sp>
          <p:nvSpPr>
            <p:cNvPr id="2" name="円/楕円 1"/>
            <p:cNvSpPr/>
            <p:nvPr/>
          </p:nvSpPr>
          <p:spPr>
            <a:xfrm>
              <a:off x="44564" y="1793524"/>
              <a:ext cx="2940933" cy="2940933"/>
            </a:xfrm>
            <a:prstGeom prst="ellipse">
              <a:avLst/>
            </a:prstGeom>
            <a:solidFill>
              <a:srgbClr val="C0504D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884948" y="1109295"/>
              <a:ext cx="12747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b="1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Quark</a:t>
              </a:r>
              <a:endParaRPr lang="ja-JP" altLang="en-US" sz="2800" b="1" dirty="0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9" name="図形グループ 8"/>
          <p:cNvGrpSpPr/>
          <p:nvPr/>
        </p:nvGrpSpPr>
        <p:grpSpPr>
          <a:xfrm>
            <a:off x="3112675" y="1109295"/>
            <a:ext cx="2940933" cy="3625162"/>
            <a:chOff x="3112675" y="1109295"/>
            <a:chExt cx="2940933" cy="3625162"/>
          </a:xfrm>
        </p:grpSpPr>
        <p:sp>
          <p:nvSpPr>
            <p:cNvPr id="5" name="円/楕円 4"/>
            <p:cNvSpPr/>
            <p:nvPr/>
          </p:nvSpPr>
          <p:spPr>
            <a:xfrm>
              <a:off x="3112675" y="1793524"/>
              <a:ext cx="2940933" cy="2940933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3934016" y="1109295"/>
              <a:ext cx="12747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b="1" dirty="0" smtClean="0">
                  <a:solidFill>
                    <a:schemeClr val="accent3"/>
                  </a:solidFill>
                  <a:latin typeface="Century Gothic"/>
                  <a:cs typeface="Century Gothic"/>
                </a:rPr>
                <a:t>Quark</a:t>
              </a:r>
              <a:endParaRPr lang="ja-JP" altLang="en-US" sz="2800" b="1" dirty="0">
                <a:solidFill>
                  <a:schemeClr val="accent3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13" name="図形グループ 12"/>
          <p:cNvGrpSpPr/>
          <p:nvPr/>
        </p:nvGrpSpPr>
        <p:grpSpPr>
          <a:xfrm>
            <a:off x="6180785" y="1109295"/>
            <a:ext cx="2940933" cy="3625162"/>
            <a:chOff x="6180785" y="1109295"/>
            <a:chExt cx="2940933" cy="3625162"/>
          </a:xfrm>
        </p:grpSpPr>
        <p:sp>
          <p:nvSpPr>
            <p:cNvPr id="6" name="円/楕円 5"/>
            <p:cNvSpPr/>
            <p:nvPr/>
          </p:nvSpPr>
          <p:spPr>
            <a:xfrm>
              <a:off x="6180785" y="1793524"/>
              <a:ext cx="2940933" cy="2940933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7016506" y="1109295"/>
              <a:ext cx="12747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b="1" dirty="0" smtClean="0">
                  <a:solidFill>
                    <a:schemeClr val="tx2"/>
                  </a:solidFill>
                  <a:latin typeface="Century Gothic"/>
                  <a:cs typeface="Century Gothic"/>
                </a:rPr>
                <a:t>Quark</a:t>
              </a:r>
              <a:endParaRPr lang="ja-JP" altLang="en-US" sz="2800" b="1" dirty="0">
                <a:solidFill>
                  <a:schemeClr val="tx2"/>
                </a:solidFill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9371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13" name="図形グループ 12"/>
          <p:cNvGrpSpPr/>
          <p:nvPr/>
        </p:nvGrpSpPr>
        <p:grpSpPr>
          <a:xfrm>
            <a:off x="4635589" y="545500"/>
            <a:ext cx="4634560" cy="2940933"/>
            <a:chOff x="4635589" y="545500"/>
            <a:chExt cx="4634560" cy="2940933"/>
          </a:xfrm>
        </p:grpSpPr>
        <p:sp>
          <p:nvSpPr>
            <p:cNvPr id="5" name="円/楕円 4"/>
            <p:cNvSpPr/>
            <p:nvPr/>
          </p:nvSpPr>
          <p:spPr>
            <a:xfrm>
              <a:off x="4635589" y="545500"/>
              <a:ext cx="2940933" cy="2940933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7174704" y="844821"/>
              <a:ext cx="20954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b="1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Anti-Quark</a:t>
              </a:r>
              <a:endParaRPr lang="ja-JP" altLang="en-US" sz="2800" b="1" dirty="0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6" name="図形グループ 5"/>
          <p:cNvGrpSpPr/>
          <p:nvPr/>
        </p:nvGrpSpPr>
        <p:grpSpPr>
          <a:xfrm>
            <a:off x="313509" y="545500"/>
            <a:ext cx="4194902" cy="2940933"/>
            <a:chOff x="313509" y="545500"/>
            <a:chExt cx="4194902" cy="2940933"/>
          </a:xfrm>
        </p:grpSpPr>
        <p:sp>
          <p:nvSpPr>
            <p:cNvPr id="2" name="円/楕円 1"/>
            <p:cNvSpPr/>
            <p:nvPr/>
          </p:nvSpPr>
          <p:spPr>
            <a:xfrm>
              <a:off x="1567478" y="545500"/>
              <a:ext cx="2940933" cy="2940933"/>
            </a:xfrm>
            <a:prstGeom prst="ellipse">
              <a:avLst/>
            </a:prstGeom>
            <a:solidFill>
              <a:srgbClr val="C0504D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313509" y="841935"/>
              <a:ext cx="12747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b="1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Quark</a:t>
              </a:r>
              <a:endParaRPr lang="ja-JP" altLang="en-US" sz="2800" b="1" dirty="0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17" name="図形グループ 16"/>
          <p:cNvGrpSpPr/>
          <p:nvPr/>
        </p:nvGrpSpPr>
        <p:grpSpPr>
          <a:xfrm>
            <a:off x="4635589" y="3627693"/>
            <a:ext cx="4634560" cy="2940933"/>
            <a:chOff x="4635589" y="3627693"/>
            <a:chExt cx="4634560" cy="2940933"/>
          </a:xfrm>
        </p:grpSpPr>
        <p:sp>
          <p:nvSpPr>
            <p:cNvPr id="10" name="円/楕円 9"/>
            <p:cNvSpPr/>
            <p:nvPr/>
          </p:nvSpPr>
          <p:spPr>
            <a:xfrm>
              <a:off x="4635589" y="3627693"/>
              <a:ext cx="2940933" cy="2940933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7174704" y="3915876"/>
              <a:ext cx="20954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b="1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Anti-Quark</a:t>
              </a:r>
              <a:endParaRPr lang="ja-JP" altLang="en-US" sz="2800" b="1" dirty="0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16" name="図形グループ 15"/>
          <p:cNvGrpSpPr/>
          <p:nvPr/>
        </p:nvGrpSpPr>
        <p:grpSpPr>
          <a:xfrm>
            <a:off x="313509" y="3627693"/>
            <a:ext cx="4194902" cy="2940933"/>
            <a:chOff x="313509" y="3627693"/>
            <a:chExt cx="4194902" cy="2940933"/>
          </a:xfrm>
        </p:grpSpPr>
        <p:sp>
          <p:nvSpPr>
            <p:cNvPr id="9" name="円/楕円 8"/>
            <p:cNvSpPr/>
            <p:nvPr/>
          </p:nvSpPr>
          <p:spPr>
            <a:xfrm>
              <a:off x="1567478" y="3627693"/>
              <a:ext cx="2940933" cy="2940933"/>
            </a:xfrm>
            <a:prstGeom prst="ellipse">
              <a:avLst/>
            </a:prstGeom>
            <a:solidFill>
              <a:srgbClr val="C0504D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313509" y="3912990"/>
              <a:ext cx="12747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b="1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Quark</a:t>
              </a:r>
              <a:endParaRPr lang="ja-JP" altLang="en-US" sz="2800" b="1" dirty="0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7" name="テキスト ボックス 6"/>
          <p:cNvSpPr txBox="1"/>
          <p:nvPr/>
        </p:nvSpPr>
        <p:spPr>
          <a:xfrm>
            <a:off x="4053265" y="4930148"/>
            <a:ext cx="103751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0" dirty="0" smtClean="0">
                <a:latin typeface="Century Gothic"/>
                <a:cs typeface="Century Gothic"/>
              </a:rPr>
              <a:t>4</a:t>
            </a:r>
            <a:endParaRPr lang="ja-JP" altLang="en-US" sz="120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170277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19" name="図形グループ 18"/>
          <p:cNvGrpSpPr/>
          <p:nvPr/>
        </p:nvGrpSpPr>
        <p:grpSpPr>
          <a:xfrm>
            <a:off x="3112675" y="3174873"/>
            <a:ext cx="2940933" cy="3453015"/>
            <a:chOff x="3112675" y="3174873"/>
            <a:chExt cx="2940933" cy="3453015"/>
          </a:xfrm>
        </p:grpSpPr>
        <p:sp>
          <p:nvSpPr>
            <p:cNvPr id="14" name="テキスト ボックス 13"/>
            <p:cNvSpPr txBox="1"/>
            <p:nvPr/>
          </p:nvSpPr>
          <p:spPr>
            <a:xfrm>
              <a:off x="4032261" y="6104668"/>
              <a:ext cx="12747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b="1" dirty="0" smtClean="0">
                  <a:solidFill>
                    <a:schemeClr val="accent3"/>
                  </a:solidFill>
                  <a:latin typeface="Century Gothic"/>
                  <a:cs typeface="Century Gothic"/>
                </a:rPr>
                <a:t>Quark</a:t>
              </a:r>
              <a:endParaRPr lang="ja-JP" altLang="en-US" sz="2800" b="1" dirty="0">
                <a:solidFill>
                  <a:schemeClr val="accent3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5" name="円/楕円 4"/>
            <p:cNvSpPr/>
            <p:nvPr/>
          </p:nvSpPr>
          <p:spPr>
            <a:xfrm>
              <a:off x="3112675" y="3174873"/>
              <a:ext cx="2940933" cy="2940933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" name="テキスト ボックス 9"/>
          <p:cNvSpPr txBox="1"/>
          <p:nvPr/>
        </p:nvSpPr>
        <p:spPr>
          <a:xfrm>
            <a:off x="4053265" y="4930148"/>
            <a:ext cx="103751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0" dirty="0" smtClean="0">
                <a:latin typeface="Century Gothic"/>
                <a:cs typeface="Century Gothic"/>
              </a:rPr>
              <a:t>5</a:t>
            </a:r>
            <a:endParaRPr lang="ja-JP" altLang="en-US" sz="12000" dirty="0">
              <a:latin typeface="Century Gothic"/>
              <a:cs typeface="Century Gothic"/>
            </a:endParaRPr>
          </a:p>
        </p:txBody>
      </p:sp>
      <p:grpSp>
        <p:nvGrpSpPr>
          <p:cNvPr id="18" name="図形グループ 17"/>
          <p:cNvGrpSpPr/>
          <p:nvPr/>
        </p:nvGrpSpPr>
        <p:grpSpPr>
          <a:xfrm>
            <a:off x="44564" y="3174873"/>
            <a:ext cx="2940933" cy="3453015"/>
            <a:chOff x="44564" y="3174873"/>
            <a:chExt cx="2940933" cy="3453015"/>
          </a:xfrm>
        </p:grpSpPr>
        <p:sp>
          <p:nvSpPr>
            <p:cNvPr id="2" name="円/楕円 1"/>
            <p:cNvSpPr/>
            <p:nvPr/>
          </p:nvSpPr>
          <p:spPr>
            <a:xfrm>
              <a:off x="44564" y="3174873"/>
              <a:ext cx="2940933" cy="2940933"/>
            </a:xfrm>
            <a:prstGeom prst="ellipse">
              <a:avLst/>
            </a:prstGeom>
            <a:solidFill>
              <a:srgbClr val="C0504D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875190" y="6104668"/>
              <a:ext cx="12747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b="1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Quark</a:t>
              </a:r>
              <a:endParaRPr lang="ja-JP" altLang="en-US" sz="2800" b="1" dirty="0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7" name="図形グループ 6"/>
          <p:cNvGrpSpPr/>
          <p:nvPr/>
        </p:nvGrpSpPr>
        <p:grpSpPr>
          <a:xfrm>
            <a:off x="604231" y="523220"/>
            <a:ext cx="3904180" cy="2940933"/>
            <a:chOff x="604231" y="523220"/>
            <a:chExt cx="3904180" cy="2940933"/>
          </a:xfrm>
        </p:grpSpPr>
        <p:sp>
          <p:nvSpPr>
            <p:cNvPr id="9" name="円/楕円 8"/>
            <p:cNvSpPr/>
            <p:nvPr/>
          </p:nvSpPr>
          <p:spPr>
            <a:xfrm>
              <a:off x="1567478" y="523220"/>
              <a:ext cx="2940933" cy="2940933"/>
            </a:xfrm>
            <a:prstGeom prst="ellipse">
              <a:avLst/>
            </a:prstGeom>
            <a:solidFill>
              <a:srgbClr val="C0504D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604231" y="675979"/>
              <a:ext cx="12747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b="1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Quark</a:t>
              </a:r>
              <a:endParaRPr lang="ja-JP" altLang="en-US" sz="2800" b="1" dirty="0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20" name="図形グループ 19"/>
          <p:cNvGrpSpPr/>
          <p:nvPr/>
        </p:nvGrpSpPr>
        <p:grpSpPr>
          <a:xfrm>
            <a:off x="6180785" y="3174873"/>
            <a:ext cx="2940933" cy="3453015"/>
            <a:chOff x="6180785" y="3174873"/>
            <a:chExt cx="2940933" cy="3453015"/>
          </a:xfrm>
        </p:grpSpPr>
        <p:sp>
          <p:nvSpPr>
            <p:cNvPr id="6" name="円/楕円 5"/>
            <p:cNvSpPr/>
            <p:nvPr/>
          </p:nvSpPr>
          <p:spPr>
            <a:xfrm>
              <a:off x="6180785" y="3174873"/>
              <a:ext cx="2940933" cy="2940933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6939168" y="6104668"/>
              <a:ext cx="12747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b="1" dirty="0" smtClean="0">
                  <a:solidFill>
                    <a:schemeClr val="tx2"/>
                  </a:solidFill>
                  <a:latin typeface="Century Gothic"/>
                  <a:cs typeface="Century Gothic"/>
                </a:rPr>
                <a:t>Quark</a:t>
              </a:r>
              <a:endParaRPr lang="ja-JP" altLang="en-US" sz="2800" b="1" dirty="0">
                <a:solidFill>
                  <a:schemeClr val="tx2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17" name="図形グループ 16"/>
          <p:cNvGrpSpPr/>
          <p:nvPr/>
        </p:nvGrpSpPr>
        <p:grpSpPr>
          <a:xfrm>
            <a:off x="4635589" y="523220"/>
            <a:ext cx="4626009" cy="2940933"/>
            <a:chOff x="4635589" y="523220"/>
            <a:chExt cx="4626009" cy="2940933"/>
          </a:xfrm>
        </p:grpSpPr>
        <p:sp>
          <p:nvSpPr>
            <p:cNvPr id="11" name="円/楕円 10"/>
            <p:cNvSpPr/>
            <p:nvPr/>
          </p:nvSpPr>
          <p:spPr>
            <a:xfrm>
              <a:off x="4635589" y="523220"/>
              <a:ext cx="2940933" cy="2940933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7166153" y="675979"/>
              <a:ext cx="20954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b="1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Anti-Quark</a:t>
              </a:r>
              <a:endParaRPr lang="ja-JP" altLang="en-US" sz="2800" b="1" dirty="0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7851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7" name="図形グループ 6"/>
          <p:cNvGrpSpPr/>
          <p:nvPr/>
        </p:nvGrpSpPr>
        <p:grpSpPr>
          <a:xfrm>
            <a:off x="1596565" y="-565380"/>
            <a:ext cx="2965431" cy="3258326"/>
            <a:chOff x="1596565" y="-565380"/>
            <a:chExt cx="2965431" cy="3258326"/>
          </a:xfrm>
        </p:grpSpPr>
        <p:sp>
          <p:nvSpPr>
            <p:cNvPr id="13" name="円/楕円 12"/>
            <p:cNvSpPr/>
            <p:nvPr/>
          </p:nvSpPr>
          <p:spPr>
            <a:xfrm>
              <a:off x="1596565" y="-565380"/>
              <a:ext cx="2940933" cy="2940933"/>
            </a:xfrm>
            <a:prstGeom prst="ellipse">
              <a:avLst/>
            </a:prstGeom>
            <a:solidFill>
              <a:srgbClr val="C0504D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 rot="19911898">
              <a:off x="3287288" y="2169726"/>
              <a:ext cx="12747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b="1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Quark</a:t>
              </a:r>
              <a:endParaRPr lang="ja-JP" altLang="en-US" sz="2800" b="1" dirty="0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5" name="図形グループ 4"/>
          <p:cNvGrpSpPr/>
          <p:nvPr/>
        </p:nvGrpSpPr>
        <p:grpSpPr>
          <a:xfrm>
            <a:off x="44564" y="1989215"/>
            <a:ext cx="3404154" cy="2940933"/>
            <a:chOff x="44564" y="1989215"/>
            <a:chExt cx="3404154" cy="2940933"/>
          </a:xfrm>
        </p:grpSpPr>
        <p:sp>
          <p:nvSpPr>
            <p:cNvPr id="2" name="円/楕円 1"/>
            <p:cNvSpPr/>
            <p:nvPr/>
          </p:nvSpPr>
          <p:spPr>
            <a:xfrm>
              <a:off x="44564" y="1989215"/>
              <a:ext cx="2940933" cy="2940933"/>
            </a:xfrm>
            <a:prstGeom prst="ellipse">
              <a:avLst/>
            </a:prstGeom>
            <a:solidFill>
              <a:srgbClr val="C0504D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 rot="16200000">
              <a:off x="2549754" y="3213321"/>
              <a:ext cx="12747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b="1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Quark</a:t>
              </a:r>
              <a:endParaRPr lang="ja-JP" altLang="en-US" sz="2800" b="1" dirty="0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22" name="図形グループ 21"/>
          <p:cNvGrpSpPr/>
          <p:nvPr/>
        </p:nvGrpSpPr>
        <p:grpSpPr>
          <a:xfrm>
            <a:off x="1596565" y="4271584"/>
            <a:ext cx="2952884" cy="3243021"/>
            <a:chOff x="1596565" y="4271584"/>
            <a:chExt cx="2952884" cy="3243021"/>
          </a:xfrm>
        </p:grpSpPr>
        <p:sp>
          <p:nvSpPr>
            <p:cNvPr id="12" name="円/楕円 11"/>
            <p:cNvSpPr/>
            <p:nvPr/>
          </p:nvSpPr>
          <p:spPr>
            <a:xfrm>
              <a:off x="1596565" y="4573672"/>
              <a:ext cx="2940933" cy="2940933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 rot="1611343">
              <a:off x="3274741" y="4271584"/>
              <a:ext cx="12747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b="1" dirty="0" smtClean="0">
                  <a:solidFill>
                    <a:schemeClr val="accent3"/>
                  </a:solidFill>
                  <a:latin typeface="Century Gothic"/>
                  <a:cs typeface="Century Gothic"/>
                </a:rPr>
                <a:t>Quark</a:t>
              </a:r>
              <a:endParaRPr lang="ja-JP" altLang="en-US" sz="2800" b="1" dirty="0">
                <a:solidFill>
                  <a:schemeClr val="accent3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18" name="図形グループ 17"/>
          <p:cNvGrpSpPr/>
          <p:nvPr/>
        </p:nvGrpSpPr>
        <p:grpSpPr>
          <a:xfrm>
            <a:off x="4585548" y="4281657"/>
            <a:ext cx="2965434" cy="3232948"/>
            <a:chOff x="4585548" y="4281657"/>
            <a:chExt cx="2965434" cy="3232948"/>
          </a:xfrm>
        </p:grpSpPr>
        <p:sp>
          <p:nvSpPr>
            <p:cNvPr id="15" name="円/楕円 14"/>
            <p:cNvSpPr/>
            <p:nvPr/>
          </p:nvSpPr>
          <p:spPr>
            <a:xfrm>
              <a:off x="4610049" y="4573672"/>
              <a:ext cx="2940933" cy="2940933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 rot="19911898">
              <a:off x="4585548" y="4281657"/>
              <a:ext cx="12747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b="1" dirty="0" smtClean="0">
                  <a:solidFill>
                    <a:srgbClr val="9BBB59"/>
                  </a:solidFill>
                  <a:latin typeface="Century Gothic"/>
                  <a:cs typeface="Century Gothic"/>
                </a:rPr>
                <a:t>Quark</a:t>
              </a:r>
              <a:endParaRPr lang="ja-JP" altLang="en-US" sz="2800" b="1" dirty="0">
                <a:solidFill>
                  <a:srgbClr val="9BBB59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8" name="図形グループ 7"/>
          <p:cNvGrpSpPr/>
          <p:nvPr/>
        </p:nvGrpSpPr>
        <p:grpSpPr>
          <a:xfrm>
            <a:off x="4595301" y="-565380"/>
            <a:ext cx="2955681" cy="3237260"/>
            <a:chOff x="4595301" y="-565380"/>
            <a:chExt cx="2955681" cy="3237260"/>
          </a:xfrm>
        </p:grpSpPr>
        <p:sp>
          <p:nvSpPr>
            <p:cNvPr id="14" name="円/楕円 13"/>
            <p:cNvSpPr/>
            <p:nvPr/>
          </p:nvSpPr>
          <p:spPr>
            <a:xfrm>
              <a:off x="4610049" y="-565380"/>
              <a:ext cx="2940933" cy="2940933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 rot="1611343">
              <a:off x="4595301" y="2148660"/>
              <a:ext cx="12747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b="1" dirty="0" smtClean="0">
                  <a:solidFill>
                    <a:schemeClr val="tx2"/>
                  </a:solidFill>
                  <a:latin typeface="Century Gothic"/>
                  <a:cs typeface="Century Gothic"/>
                </a:rPr>
                <a:t>Quark</a:t>
              </a:r>
              <a:endParaRPr lang="ja-JP" altLang="en-US" sz="2800" b="1" dirty="0">
                <a:solidFill>
                  <a:schemeClr val="tx2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9" name="図形グループ 8"/>
          <p:cNvGrpSpPr/>
          <p:nvPr/>
        </p:nvGrpSpPr>
        <p:grpSpPr>
          <a:xfrm>
            <a:off x="5646698" y="1989215"/>
            <a:ext cx="3475020" cy="2940933"/>
            <a:chOff x="5646698" y="1989215"/>
            <a:chExt cx="3475020" cy="2940933"/>
          </a:xfrm>
        </p:grpSpPr>
        <p:sp>
          <p:nvSpPr>
            <p:cNvPr id="6" name="円/楕円 5"/>
            <p:cNvSpPr/>
            <p:nvPr/>
          </p:nvSpPr>
          <p:spPr>
            <a:xfrm>
              <a:off x="6180785" y="1989215"/>
              <a:ext cx="2940933" cy="2940933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テキスト ボックス 20"/>
            <p:cNvSpPr txBox="1"/>
            <p:nvPr/>
          </p:nvSpPr>
          <p:spPr>
            <a:xfrm rot="5400000">
              <a:off x="5270954" y="3229351"/>
              <a:ext cx="12747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b="1" dirty="0" smtClean="0">
                  <a:solidFill>
                    <a:schemeClr val="tx2"/>
                  </a:solidFill>
                  <a:latin typeface="Century Gothic"/>
                  <a:cs typeface="Century Gothic"/>
                </a:rPr>
                <a:t>Quark</a:t>
              </a:r>
              <a:endParaRPr lang="ja-JP" altLang="en-US" sz="2800" b="1" dirty="0">
                <a:solidFill>
                  <a:schemeClr val="tx2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10" name="テキスト ボックス 9"/>
          <p:cNvSpPr txBox="1"/>
          <p:nvPr/>
        </p:nvSpPr>
        <p:spPr>
          <a:xfrm>
            <a:off x="4053265" y="4930148"/>
            <a:ext cx="103751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0" dirty="0" smtClean="0">
                <a:latin typeface="Century Gothic"/>
                <a:cs typeface="Century Gothic"/>
              </a:rPr>
              <a:t>6</a:t>
            </a:r>
            <a:endParaRPr lang="ja-JP" altLang="en-US" sz="120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72836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258000"/>
            <a:ext cx="5809090" cy="360000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5809090" cy="3600000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4910" y="3258000"/>
            <a:ext cx="5809090" cy="3600000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4910" y="0"/>
            <a:ext cx="5809090" cy="3600000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8380" y="2451277"/>
            <a:ext cx="3707240" cy="2297445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1681995" y="463088"/>
            <a:ext cx="13443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0000"/>
                </a:solidFill>
                <a:latin typeface="Chalkboard"/>
                <a:cs typeface="Chalkboard"/>
              </a:rPr>
              <a:t>Library</a:t>
            </a:r>
            <a:endParaRPr kumimoji="1" lang="ja-JP" altLang="en-US" sz="2800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976019" y="2591849"/>
            <a:ext cx="1849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0000"/>
                </a:solidFill>
                <a:latin typeface="Chalkboard"/>
                <a:cs typeface="Chalkboard"/>
              </a:rPr>
              <a:t>↓Museum</a:t>
            </a:r>
            <a:endParaRPr kumimoji="1" lang="ja-JP" altLang="en-US" sz="2800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895198" y="87058"/>
            <a:ext cx="1685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FF0000"/>
                </a:solidFill>
                <a:latin typeface="Chalkboard"/>
                <a:cs typeface="Chalkboard"/>
              </a:rPr>
              <a:t>Cafeteria</a:t>
            </a:r>
            <a:endParaRPr kumimoji="1" lang="ja-JP" altLang="en-US" sz="2800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856632" y="2451277"/>
            <a:ext cx="3517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0000"/>
                </a:solidFill>
                <a:latin typeface="Chalkboard"/>
                <a:cs typeface="Chalkboard"/>
              </a:rPr>
              <a:t>Photos of Tokyo Tech</a:t>
            </a:r>
            <a:endParaRPr kumimoji="1" lang="ja-JP" altLang="en-US" sz="2800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1760266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/>
          <p:cNvSpPr txBox="1"/>
          <p:nvPr/>
        </p:nvSpPr>
        <p:spPr>
          <a:xfrm>
            <a:off x="594009" y="4930148"/>
            <a:ext cx="46540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400" dirty="0" smtClean="0">
                <a:latin typeface="Century Gothic"/>
                <a:cs typeface="Century Gothic"/>
              </a:rPr>
              <a:t>To be continued</a:t>
            </a:r>
            <a:endParaRPr lang="ja-JP" altLang="en-US" sz="4400" dirty="0">
              <a:latin typeface="Century Gothic"/>
              <a:cs typeface="Century Gothic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円/楕円 4"/>
          <p:cNvSpPr>
            <a:spLocks noChangeAspect="1"/>
          </p:cNvSpPr>
          <p:nvPr/>
        </p:nvSpPr>
        <p:spPr>
          <a:xfrm>
            <a:off x="5231204" y="5368951"/>
            <a:ext cx="171110" cy="171110"/>
          </a:xfrm>
          <a:prstGeom prst="ellipse">
            <a:avLst/>
          </a:prstGeom>
          <a:solidFill>
            <a:srgbClr val="C0504D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>
            <a:spLocks noChangeAspect="1"/>
          </p:cNvSpPr>
          <p:nvPr/>
        </p:nvSpPr>
        <p:spPr>
          <a:xfrm>
            <a:off x="5527239" y="5368951"/>
            <a:ext cx="171110" cy="17111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>
            <a:spLocks noChangeAspect="1"/>
          </p:cNvSpPr>
          <p:nvPr/>
        </p:nvSpPr>
        <p:spPr>
          <a:xfrm>
            <a:off x="5823274" y="5368951"/>
            <a:ext cx="171110" cy="17111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>
            <a:spLocks noChangeAspect="1"/>
          </p:cNvSpPr>
          <p:nvPr/>
        </p:nvSpPr>
        <p:spPr>
          <a:xfrm>
            <a:off x="6119309" y="5368951"/>
            <a:ext cx="171110" cy="171110"/>
          </a:xfrm>
          <a:prstGeom prst="ellipse">
            <a:avLst/>
          </a:prstGeom>
          <a:solidFill>
            <a:srgbClr val="C0504D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>
            <a:spLocks noChangeAspect="1"/>
          </p:cNvSpPr>
          <p:nvPr/>
        </p:nvSpPr>
        <p:spPr>
          <a:xfrm>
            <a:off x="6711379" y="5368951"/>
            <a:ext cx="171110" cy="17111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>
            <a:spLocks noChangeAspect="1"/>
          </p:cNvSpPr>
          <p:nvPr/>
        </p:nvSpPr>
        <p:spPr>
          <a:xfrm>
            <a:off x="7303449" y="5368951"/>
            <a:ext cx="171110" cy="17111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>
            <a:spLocks noChangeAspect="1"/>
          </p:cNvSpPr>
          <p:nvPr/>
        </p:nvSpPr>
        <p:spPr>
          <a:xfrm>
            <a:off x="6415344" y="5368951"/>
            <a:ext cx="171110" cy="171110"/>
          </a:xfrm>
          <a:prstGeom prst="ellipse">
            <a:avLst/>
          </a:prstGeom>
          <a:solidFill>
            <a:srgbClr val="C0504D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>
            <a:spLocks noChangeAspect="1"/>
          </p:cNvSpPr>
          <p:nvPr/>
        </p:nvSpPr>
        <p:spPr>
          <a:xfrm>
            <a:off x="7007414" y="5368951"/>
            <a:ext cx="171110" cy="17111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>
            <a:spLocks noChangeAspect="1"/>
          </p:cNvSpPr>
          <p:nvPr/>
        </p:nvSpPr>
        <p:spPr>
          <a:xfrm>
            <a:off x="7599484" y="5368951"/>
            <a:ext cx="171110" cy="17111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>
            <a:spLocks noChangeAspect="1"/>
          </p:cNvSpPr>
          <p:nvPr/>
        </p:nvSpPr>
        <p:spPr>
          <a:xfrm>
            <a:off x="7895519" y="5368951"/>
            <a:ext cx="171110" cy="171110"/>
          </a:xfrm>
          <a:prstGeom prst="ellipse">
            <a:avLst/>
          </a:prstGeom>
          <a:solidFill>
            <a:srgbClr val="C0504D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/>
          <p:cNvSpPr>
            <a:spLocks noChangeAspect="1"/>
          </p:cNvSpPr>
          <p:nvPr/>
        </p:nvSpPr>
        <p:spPr>
          <a:xfrm>
            <a:off x="8191554" y="5368951"/>
            <a:ext cx="171110" cy="17111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>
            <a:spLocks noChangeAspect="1"/>
          </p:cNvSpPr>
          <p:nvPr/>
        </p:nvSpPr>
        <p:spPr>
          <a:xfrm>
            <a:off x="8487589" y="5368951"/>
            <a:ext cx="171110" cy="17111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>
            <a:spLocks noChangeAspect="1"/>
          </p:cNvSpPr>
          <p:nvPr/>
        </p:nvSpPr>
        <p:spPr>
          <a:xfrm>
            <a:off x="8783624" y="5368951"/>
            <a:ext cx="171110" cy="171110"/>
          </a:xfrm>
          <a:prstGeom prst="ellipse">
            <a:avLst/>
          </a:prstGeom>
          <a:solidFill>
            <a:srgbClr val="C0504D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>
            <a:spLocks noChangeAspect="1"/>
          </p:cNvSpPr>
          <p:nvPr/>
        </p:nvSpPr>
        <p:spPr>
          <a:xfrm>
            <a:off x="9079659" y="5368951"/>
            <a:ext cx="171110" cy="17111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>
            <a:spLocks noChangeAspect="1"/>
          </p:cNvSpPr>
          <p:nvPr/>
        </p:nvSpPr>
        <p:spPr>
          <a:xfrm>
            <a:off x="9375696" y="5368951"/>
            <a:ext cx="171110" cy="17111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0318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8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427647" y="2297008"/>
            <a:ext cx="4689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000" dirty="0" smtClean="0">
                <a:latin typeface="Century Gothic"/>
                <a:cs typeface="Century Gothic"/>
              </a:rPr>
              <a:t>2</a:t>
            </a:r>
            <a:endParaRPr lang="ja-JP" altLang="en-US" sz="4000" dirty="0">
              <a:latin typeface="Century Gothic"/>
              <a:cs typeface="Century Gothic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908620" y="2297008"/>
            <a:ext cx="4689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000" dirty="0" smtClean="0">
                <a:latin typeface="Century Gothic"/>
                <a:cs typeface="Century Gothic"/>
              </a:rPr>
              <a:t>3</a:t>
            </a:r>
            <a:endParaRPr lang="ja-JP" altLang="en-US" sz="4000" dirty="0">
              <a:latin typeface="Century Gothic"/>
              <a:cs typeface="Century Gothic"/>
            </a:endParaRPr>
          </a:p>
        </p:txBody>
      </p:sp>
      <p:grpSp>
        <p:nvGrpSpPr>
          <p:cNvPr id="42" name="図形グループ 41"/>
          <p:cNvGrpSpPr>
            <a:grpSpLocks noChangeAspect="1"/>
          </p:cNvGrpSpPr>
          <p:nvPr/>
        </p:nvGrpSpPr>
        <p:grpSpPr>
          <a:xfrm>
            <a:off x="1779842" y="1508344"/>
            <a:ext cx="1802711" cy="882280"/>
            <a:chOff x="1756413" y="902332"/>
            <a:chExt cx="6009044" cy="2940933"/>
          </a:xfrm>
        </p:grpSpPr>
        <p:sp>
          <p:nvSpPr>
            <p:cNvPr id="43" name="円/楕円 42"/>
            <p:cNvSpPr/>
            <p:nvPr/>
          </p:nvSpPr>
          <p:spPr>
            <a:xfrm>
              <a:off x="1756413" y="902332"/>
              <a:ext cx="2940933" cy="2940933"/>
            </a:xfrm>
            <a:prstGeom prst="ellipse">
              <a:avLst/>
            </a:prstGeom>
            <a:solidFill>
              <a:srgbClr val="C0504D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円/楕円 43"/>
            <p:cNvSpPr/>
            <p:nvPr/>
          </p:nvSpPr>
          <p:spPr>
            <a:xfrm>
              <a:off x="4824524" y="902332"/>
              <a:ext cx="2940933" cy="2940933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5" name="図形グループ 44"/>
          <p:cNvGrpSpPr>
            <a:grpSpLocks noChangeAspect="1"/>
          </p:cNvGrpSpPr>
          <p:nvPr/>
        </p:nvGrpSpPr>
        <p:grpSpPr>
          <a:xfrm>
            <a:off x="4767955" y="1508344"/>
            <a:ext cx="2723146" cy="882280"/>
            <a:chOff x="44564" y="902332"/>
            <a:chExt cx="9077154" cy="2940933"/>
          </a:xfrm>
        </p:grpSpPr>
        <p:sp>
          <p:nvSpPr>
            <p:cNvPr id="46" name="円/楕円 45"/>
            <p:cNvSpPr/>
            <p:nvPr/>
          </p:nvSpPr>
          <p:spPr>
            <a:xfrm>
              <a:off x="44564" y="902332"/>
              <a:ext cx="2940933" cy="2940933"/>
            </a:xfrm>
            <a:prstGeom prst="ellipse">
              <a:avLst/>
            </a:prstGeom>
            <a:solidFill>
              <a:srgbClr val="C0504D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円/楕円 46"/>
            <p:cNvSpPr/>
            <p:nvPr/>
          </p:nvSpPr>
          <p:spPr>
            <a:xfrm>
              <a:off x="3112675" y="902332"/>
              <a:ext cx="2940933" cy="2940933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円/楕円 47"/>
            <p:cNvSpPr/>
            <p:nvPr/>
          </p:nvSpPr>
          <p:spPr>
            <a:xfrm>
              <a:off x="6180785" y="902332"/>
              <a:ext cx="2940933" cy="2940933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" name="図形グループ 1"/>
          <p:cNvGrpSpPr/>
          <p:nvPr/>
        </p:nvGrpSpPr>
        <p:grpSpPr>
          <a:xfrm>
            <a:off x="427887" y="3733694"/>
            <a:ext cx="1802714" cy="2643026"/>
            <a:chOff x="427887" y="3733694"/>
            <a:chExt cx="1802714" cy="2643026"/>
          </a:xfrm>
        </p:grpSpPr>
        <p:sp>
          <p:nvSpPr>
            <p:cNvPr id="38" name="テキスト ボックス 37"/>
            <p:cNvSpPr txBox="1"/>
            <p:nvPr/>
          </p:nvSpPr>
          <p:spPr>
            <a:xfrm>
              <a:off x="1075693" y="5668834"/>
              <a:ext cx="4689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4000" dirty="0" smtClean="0">
                  <a:latin typeface="Century Gothic"/>
                  <a:cs typeface="Century Gothic"/>
                </a:rPr>
                <a:t>4</a:t>
              </a:r>
              <a:endParaRPr lang="ja-JP" altLang="en-US" sz="4000" dirty="0">
                <a:latin typeface="Century Gothic"/>
                <a:cs typeface="Century Gothic"/>
              </a:endParaRPr>
            </a:p>
          </p:txBody>
        </p:sp>
        <p:grpSp>
          <p:nvGrpSpPr>
            <p:cNvPr id="49" name="図形グループ 48"/>
            <p:cNvGrpSpPr>
              <a:grpSpLocks noChangeAspect="1"/>
            </p:cNvGrpSpPr>
            <p:nvPr/>
          </p:nvGrpSpPr>
          <p:grpSpPr>
            <a:xfrm>
              <a:off x="427887" y="3733694"/>
              <a:ext cx="1802714" cy="1806938"/>
              <a:chOff x="1567478" y="545500"/>
              <a:chExt cx="6009044" cy="6023126"/>
            </a:xfrm>
          </p:grpSpPr>
          <p:grpSp>
            <p:nvGrpSpPr>
              <p:cNvPr id="50" name="図形グループ 49"/>
              <p:cNvGrpSpPr/>
              <p:nvPr/>
            </p:nvGrpSpPr>
            <p:grpSpPr>
              <a:xfrm>
                <a:off x="1567478" y="545500"/>
                <a:ext cx="6009044" cy="2940933"/>
                <a:chOff x="1756413" y="902332"/>
                <a:chExt cx="6009044" cy="2940933"/>
              </a:xfrm>
            </p:grpSpPr>
            <p:sp>
              <p:nvSpPr>
                <p:cNvPr id="54" name="円/楕円 53"/>
                <p:cNvSpPr/>
                <p:nvPr/>
              </p:nvSpPr>
              <p:spPr>
                <a:xfrm>
                  <a:off x="1756413" y="902332"/>
                  <a:ext cx="2940933" cy="2940933"/>
                </a:xfrm>
                <a:prstGeom prst="ellipse">
                  <a:avLst/>
                </a:prstGeom>
                <a:solidFill>
                  <a:srgbClr val="C0504D"/>
                </a:solidFill>
                <a:ln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5" name="円/楕円 54"/>
                <p:cNvSpPr/>
                <p:nvPr/>
              </p:nvSpPr>
              <p:spPr>
                <a:xfrm>
                  <a:off x="4824524" y="902332"/>
                  <a:ext cx="2940933" cy="2940933"/>
                </a:xfrm>
                <a:prstGeom prst="ellipse">
                  <a:avLst/>
                </a:prstGeom>
                <a:noFill/>
                <a:ln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51" name="図形グループ 50"/>
              <p:cNvGrpSpPr/>
              <p:nvPr/>
            </p:nvGrpSpPr>
            <p:grpSpPr>
              <a:xfrm>
                <a:off x="1567478" y="3627693"/>
                <a:ext cx="6009044" cy="2940933"/>
                <a:chOff x="1756413" y="902332"/>
                <a:chExt cx="6009044" cy="2940933"/>
              </a:xfrm>
            </p:grpSpPr>
            <p:sp>
              <p:nvSpPr>
                <p:cNvPr id="52" name="円/楕円 51"/>
                <p:cNvSpPr/>
                <p:nvPr/>
              </p:nvSpPr>
              <p:spPr>
                <a:xfrm>
                  <a:off x="1756413" y="902332"/>
                  <a:ext cx="2940933" cy="2940933"/>
                </a:xfrm>
                <a:prstGeom prst="ellipse">
                  <a:avLst/>
                </a:prstGeom>
                <a:solidFill>
                  <a:srgbClr val="C0504D"/>
                </a:solidFill>
                <a:ln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3" name="円/楕円 52"/>
                <p:cNvSpPr/>
                <p:nvPr/>
              </p:nvSpPr>
              <p:spPr>
                <a:xfrm>
                  <a:off x="4824524" y="902332"/>
                  <a:ext cx="2940933" cy="2940933"/>
                </a:xfrm>
                <a:prstGeom prst="ellipse">
                  <a:avLst/>
                </a:prstGeom>
                <a:noFill/>
                <a:ln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</p:grpSp>
      <p:grpSp>
        <p:nvGrpSpPr>
          <p:cNvPr id="3" name="図形グループ 2"/>
          <p:cNvGrpSpPr/>
          <p:nvPr/>
        </p:nvGrpSpPr>
        <p:grpSpPr>
          <a:xfrm>
            <a:off x="2978799" y="3755974"/>
            <a:ext cx="2723146" cy="2620746"/>
            <a:chOff x="2978799" y="3755974"/>
            <a:chExt cx="2723146" cy="2620746"/>
          </a:xfrm>
        </p:grpSpPr>
        <p:sp>
          <p:nvSpPr>
            <p:cNvPr id="39" name="テキスト ボックス 38"/>
            <p:cNvSpPr txBox="1"/>
            <p:nvPr/>
          </p:nvSpPr>
          <p:spPr>
            <a:xfrm>
              <a:off x="4128043" y="5668834"/>
              <a:ext cx="4689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4000" dirty="0" smtClean="0">
                  <a:latin typeface="Century Gothic"/>
                  <a:cs typeface="Century Gothic"/>
                </a:rPr>
                <a:t>5</a:t>
              </a:r>
              <a:endParaRPr lang="ja-JP" altLang="en-US" sz="4000" dirty="0">
                <a:latin typeface="Century Gothic"/>
                <a:cs typeface="Century Gothic"/>
              </a:endParaRPr>
            </a:p>
          </p:txBody>
        </p:sp>
        <p:grpSp>
          <p:nvGrpSpPr>
            <p:cNvPr id="56" name="図形グループ 55"/>
            <p:cNvGrpSpPr>
              <a:grpSpLocks noChangeAspect="1"/>
            </p:cNvGrpSpPr>
            <p:nvPr/>
          </p:nvGrpSpPr>
          <p:grpSpPr>
            <a:xfrm>
              <a:off x="2978799" y="3755974"/>
              <a:ext cx="2723146" cy="1677776"/>
              <a:chOff x="-30166" y="1737469"/>
              <a:chExt cx="9077154" cy="5592586"/>
            </a:xfrm>
          </p:grpSpPr>
          <p:grpSp>
            <p:nvGrpSpPr>
              <p:cNvPr id="57" name="図形グループ 56"/>
              <p:cNvGrpSpPr/>
              <p:nvPr/>
            </p:nvGrpSpPr>
            <p:grpSpPr>
              <a:xfrm>
                <a:off x="-30166" y="4389122"/>
                <a:ext cx="9077154" cy="2940933"/>
                <a:chOff x="44564" y="902332"/>
                <a:chExt cx="9077154" cy="2940933"/>
              </a:xfrm>
            </p:grpSpPr>
            <p:sp>
              <p:nvSpPr>
                <p:cNvPr id="61" name="円/楕円 60"/>
                <p:cNvSpPr/>
                <p:nvPr/>
              </p:nvSpPr>
              <p:spPr>
                <a:xfrm>
                  <a:off x="44564" y="902332"/>
                  <a:ext cx="2940933" cy="2940933"/>
                </a:xfrm>
                <a:prstGeom prst="ellipse">
                  <a:avLst/>
                </a:prstGeom>
                <a:solidFill>
                  <a:srgbClr val="C0504D"/>
                </a:solidFill>
                <a:ln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2" name="円/楕円 61"/>
                <p:cNvSpPr/>
                <p:nvPr/>
              </p:nvSpPr>
              <p:spPr>
                <a:xfrm>
                  <a:off x="3112675" y="902332"/>
                  <a:ext cx="2940933" cy="2940933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solidFill>
                    <a:schemeClr val="accent3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3" name="円/楕円 62"/>
                <p:cNvSpPr/>
                <p:nvPr/>
              </p:nvSpPr>
              <p:spPr>
                <a:xfrm>
                  <a:off x="6180785" y="902332"/>
                  <a:ext cx="2940933" cy="2940933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58" name="図形グループ 57"/>
              <p:cNvGrpSpPr/>
              <p:nvPr/>
            </p:nvGrpSpPr>
            <p:grpSpPr>
              <a:xfrm>
                <a:off x="1492748" y="1737469"/>
                <a:ext cx="6009044" cy="2940933"/>
                <a:chOff x="1756413" y="902332"/>
                <a:chExt cx="6009044" cy="2940933"/>
              </a:xfrm>
            </p:grpSpPr>
            <p:sp>
              <p:nvSpPr>
                <p:cNvPr id="59" name="円/楕円 58"/>
                <p:cNvSpPr/>
                <p:nvPr/>
              </p:nvSpPr>
              <p:spPr>
                <a:xfrm>
                  <a:off x="1756413" y="902332"/>
                  <a:ext cx="2940933" cy="2940933"/>
                </a:xfrm>
                <a:prstGeom prst="ellipse">
                  <a:avLst/>
                </a:prstGeom>
                <a:solidFill>
                  <a:srgbClr val="C0504D"/>
                </a:solidFill>
                <a:ln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0" name="円/楕円 59"/>
                <p:cNvSpPr/>
                <p:nvPr/>
              </p:nvSpPr>
              <p:spPr>
                <a:xfrm>
                  <a:off x="4824524" y="902332"/>
                  <a:ext cx="2940933" cy="2940933"/>
                </a:xfrm>
                <a:prstGeom prst="ellipse">
                  <a:avLst/>
                </a:prstGeom>
                <a:noFill/>
                <a:ln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</p:grpSp>
      <p:grpSp>
        <p:nvGrpSpPr>
          <p:cNvPr id="5" name="図形グループ 4"/>
          <p:cNvGrpSpPr/>
          <p:nvPr/>
        </p:nvGrpSpPr>
        <p:grpSpPr>
          <a:xfrm>
            <a:off x="6319560" y="3428485"/>
            <a:ext cx="2723146" cy="2948235"/>
            <a:chOff x="6319560" y="3428485"/>
            <a:chExt cx="2723146" cy="2948235"/>
          </a:xfrm>
        </p:grpSpPr>
        <p:sp>
          <p:nvSpPr>
            <p:cNvPr id="40" name="テキスト ボックス 39"/>
            <p:cNvSpPr txBox="1"/>
            <p:nvPr/>
          </p:nvSpPr>
          <p:spPr>
            <a:xfrm>
              <a:off x="7432966" y="5668834"/>
              <a:ext cx="4689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4000" dirty="0" smtClean="0">
                  <a:latin typeface="Century Gothic"/>
                  <a:cs typeface="Century Gothic"/>
                </a:rPr>
                <a:t>6</a:t>
              </a:r>
              <a:endParaRPr lang="ja-JP" altLang="en-US" sz="4000" dirty="0">
                <a:latin typeface="Century Gothic"/>
                <a:cs typeface="Century Gothic"/>
              </a:endParaRPr>
            </a:p>
          </p:txBody>
        </p:sp>
        <p:grpSp>
          <p:nvGrpSpPr>
            <p:cNvPr id="64" name="図形グループ 63"/>
            <p:cNvGrpSpPr>
              <a:grpSpLocks noChangeAspect="1"/>
            </p:cNvGrpSpPr>
            <p:nvPr/>
          </p:nvGrpSpPr>
          <p:grpSpPr>
            <a:xfrm>
              <a:off x="6319560" y="3428485"/>
              <a:ext cx="2723146" cy="2423996"/>
              <a:chOff x="44564" y="-565380"/>
              <a:chExt cx="9077154" cy="8079985"/>
            </a:xfrm>
          </p:grpSpPr>
          <p:grpSp>
            <p:nvGrpSpPr>
              <p:cNvPr id="65" name="図形グループ 64"/>
              <p:cNvGrpSpPr/>
              <p:nvPr/>
            </p:nvGrpSpPr>
            <p:grpSpPr>
              <a:xfrm>
                <a:off x="44564" y="1989215"/>
                <a:ext cx="9077154" cy="2940933"/>
                <a:chOff x="44564" y="902332"/>
                <a:chExt cx="9077154" cy="2940933"/>
              </a:xfrm>
            </p:grpSpPr>
            <p:sp>
              <p:nvSpPr>
                <p:cNvPr id="70" name="円/楕円 69"/>
                <p:cNvSpPr/>
                <p:nvPr/>
              </p:nvSpPr>
              <p:spPr>
                <a:xfrm>
                  <a:off x="44564" y="902332"/>
                  <a:ext cx="2940933" cy="2940933"/>
                </a:xfrm>
                <a:prstGeom prst="ellipse">
                  <a:avLst/>
                </a:prstGeom>
                <a:solidFill>
                  <a:srgbClr val="C0504D"/>
                </a:solidFill>
                <a:ln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1" name="円/楕円 70"/>
                <p:cNvSpPr/>
                <p:nvPr/>
              </p:nvSpPr>
              <p:spPr>
                <a:xfrm>
                  <a:off x="6180785" y="902332"/>
                  <a:ext cx="2940933" cy="2940933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66" name="円/楕円 65"/>
              <p:cNvSpPr/>
              <p:nvPr/>
            </p:nvSpPr>
            <p:spPr>
              <a:xfrm>
                <a:off x="1596565" y="4573672"/>
                <a:ext cx="2940933" cy="2940933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7" name="円/楕円 66"/>
              <p:cNvSpPr/>
              <p:nvPr/>
            </p:nvSpPr>
            <p:spPr>
              <a:xfrm>
                <a:off x="1596565" y="-565380"/>
                <a:ext cx="2940933" cy="2940933"/>
              </a:xfrm>
              <a:prstGeom prst="ellipse">
                <a:avLst/>
              </a:prstGeom>
              <a:solidFill>
                <a:srgbClr val="C0504D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8" name="円/楕円 67"/>
              <p:cNvSpPr/>
              <p:nvPr/>
            </p:nvSpPr>
            <p:spPr>
              <a:xfrm>
                <a:off x="4610049" y="-565380"/>
                <a:ext cx="2940933" cy="2940933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9" name="円/楕円 68"/>
              <p:cNvSpPr/>
              <p:nvPr/>
            </p:nvSpPr>
            <p:spPr>
              <a:xfrm>
                <a:off x="4610049" y="4573672"/>
                <a:ext cx="2940933" cy="2940933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72" name="テキスト ボックス 71"/>
          <p:cNvSpPr txBox="1"/>
          <p:nvPr/>
        </p:nvSpPr>
        <p:spPr>
          <a:xfrm>
            <a:off x="2228249" y="511725"/>
            <a:ext cx="47144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000" dirty="0">
                <a:latin typeface="Century Gothic"/>
                <a:cs typeface="Century Gothic"/>
              </a:rPr>
              <a:t>Variety of Hadrons</a:t>
            </a:r>
            <a:endParaRPr lang="ja-JP" altLang="en-US" sz="40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60132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5" name="図形グループ 4"/>
          <p:cNvGrpSpPr>
            <a:grpSpLocks noChangeAspect="1"/>
          </p:cNvGrpSpPr>
          <p:nvPr/>
        </p:nvGrpSpPr>
        <p:grpSpPr>
          <a:xfrm>
            <a:off x="1779842" y="1508344"/>
            <a:ext cx="1802711" cy="882280"/>
            <a:chOff x="1756413" y="902332"/>
            <a:chExt cx="6009044" cy="2940933"/>
          </a:xfrm>
        </p:grpSpPr>
        <p:sp>
          <p:nvSpPr>
            <p:cNvPr id="6" name="円/楕円 5"/>
            <p:cNvSpPr/>
            <p:nvPr/>
          </p:nvSpPr>
          <p:spPr>
            <a:xfrm>
              <a:off x="1756413" y="902332"/>
              <a:ext cx="2940933" cy="2940933"/>
            </a:xfrm>
            <a:prstGeom prst="ellipse">
              <a:avLst/>
            </a:prstGeom>
            <a:solidFill>
              <a:srgbClr val="C0504D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円/楕円 6"/>
            <p:cNvSpPr/>
            <p:nvPr/>
          </p:nvSpPr>
          <p:spPr>
            <a:xfrm>
              <a:off x="4824524" y="902332"/>
              <a:ext cx="2940933" cy="2940933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" name="図形グループ 7"/>
          <p:cNvGrpSpPr>
            <a:grpSpLocks noChangeAspect="1"/>
          </p:cNvGrpSpPr>
          <p:nvPr/>
        </p:nvGrpSpPr>
        <p:grpSpPr>
          <a:xfrm>
            <a:off x="4767955" y="1508344"/>
            <a:ext cx="2723146" cy="882280"/>
            <a:chOff x="44564" y="902332"/>
            <a:chExt cx="9077154" cy="2940933"/>
          </a:xfrm>
        </p:grpSpPr>
        <p:sp>
          <p:nvSpPr>
            <p:cNvPr id="9" name="円/楕円 8"/>
            <p:cNvSpPr/>
            <p:nvPr/>
          </p:nvSpPr>
          <p:spPr>
            <a:xfrm>
              <a:off x="44564" y="902332"/>
              <a:ext cx="2940933" cy="2940933"/>
            </a:xfrm>
            <a:prstGeom prst="ellipse">
              <a:avLst/>
            </a:prstGeom>
            <a:solidFill>
              <a:srgbClr val="C0504D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円/楕円 10"/>
            <p:cNvSpPr/>
            <p:nvPr/>
          </p:nvSpPr>
          <p:spPr>
            <a:xfrm>
              <a:off x="3112675" y="902332"/>
              <a:ext cx="2940933" cy="2940933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円/楕円 11"/>
            <p:cNvSpPr/>
            <p:nvPr/>
          </p:nvSpPr>
          <p:spPr>
            <a:xfrm>
              <a:off x="6180785" y="902332"/>
              <a:ext cx="2940933" cy="2940933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" name="図形グループ 1"/>
          <p:cNvGrpSpPr>
            <a:grpSpLocks noChangeAspect="1"/>
          </p:cNvGrpSpPr>
          <p:nvPr/>
        </p:nvGrpSpPr>
        <p:grpSpPr>
          <a:xfrm>
            <a:off x="427887" y="3733694"/>
            <a:ext cx="1802714" cy="1806938"/>
            <a:chOff x="1567478" y="545500"/>
            <a:chExt cx="6009044" cy="6023126"/>
          </a:xfrm>
        </p:grpSpPr>
        <p:grpSp>
          <p:nvGrpSpPr>
            <p:cNvPr id="13" name="図形グループ 12"/>
            <p:cNvGrpSpPr/>
            <p:nvPr/>
          </p:nvGrpSpPr>
          <p:grpSpPr>
            <a:xfrm>
              <a:off x="1567478" y="545500"/>
              <a:ext cx="6009044" cy="2940933"/>
              <a:chOff x="1756413" y="902332"/>
              <a:chExt cx="6009044" cy="2940933"/>
            </a:xfrm>
          </p:grpSpPr>
          <p:sp>
            <p:nvSpPr>
              <p:cNvPr id="14" name="円/楕円 13"/>
              <p:cNvSpPr/>
              <p:nvPr/>
            </p:nvSpPr>
            <p:spPr>
              <a:xfrm>
                <a:off x="1756413" y="902332"/>
                <a:ext cx="2940933" cy="2940933"/>
              </a:xfrm>
              <a:prstGeom prst="ellipse">
                <a:avLst/>
              </a:prstGeom>
              <a:solidFill>
                <a:srgbClr val="C0504D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円/楕円 14"/>
              <p:cNvSpPr/>
              <p:nvPr/>
            </p:nvSpPr>
            <p:spPr>
              <a:xfrm>
                <a:off x="4824524" y="902332"/>
                <a:ext cx="2940933" cy="2940933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6" name="図形グループ 15"/>
            <p:cNvGrpSpPr/>
            <p:nvPr/>
          </p:nvGrpSpPr>
          <p:grpSpPr>
            <a:xfrm>
              <a:off x="1567478" y="3627693"/>
              <a:ext cx="6009044" cy="2940933"/>
              <a:chOff x="1756413" y="902332"/>
              <a:chExt cx="6009044" cy="2940933"/>
            </a:xfrm>
          </p:grpSpPr>
          <p:sp>
            <p:nvSpPr>
              <p:cNvPr id="17" name="円/楕円 16"/>
              <p:cNvSpPr/>
              <p:nvPr/>
            </p:nvSpPr>
            <p:spPr>
              <a:xfrm>
                <a:off x="1756413" y="902332"/>
                <a:ext cx="2940933" cy="2940933"/>
              </a:xfrm>
              <a:prstGeom prst="ellipse">
                <a:avLst/>
              </a:prstGeom>
              <a:solidFill>
                <a:srgbClr val="C0504D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円/楕円 17"/>
              <p:cNvSpPr/>
              <p:nvPr/>
            </p:nvSpPr>
            <p:spPr>
              <a:xfrm>
                <a:off x="4824524" y="902332"/>
                <a:ext cx="2940933" cy="2940933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19" name="図形グループ 18"/>
          <p:cNvGrpSpPr>
            <a:grpSpLocks noChangeAspect="1"/>
          </p:cNvGrpSpPr>
          <p:nvPr/>
        </p:nvGrpSpPr>
        <p:grpSpPr>
          <a:xfrm>
            <a:off x="2978799" y="3755974"/>
            <a:ext cx="2723146" cy="1677776"/>
            <a:chOff x="-30166" y="1737469"/>
            <a:chExt cx="9077154" cy="5592586"/>
          </a:xfrm>
        </p:grpSpPr>
        <p:grpSp>
          <p:nvGrpSpPr>
            <p:cNvPr id="20" name="図形グループ 19"/>
            <p:cNvGrpSpPr/>
            <p:nvPr/>
          </p:nvGrpSpPr>
          <p:grpSpPr>
            <a:xfrm>
              <a:off x="-30166" y="4389122"/>
              <a:ext cx="9077154" cy="2940933"/>
              <a:chOff x="44564" y="902332"/>
              <a:chExt cx="9077154" cy="2940933"/>
            </a:xfrm>
          </p:grpSpPr>
          <p:sp>
            <p:nvSpPr>
              <p:cNvPr id="24" name="円/楕円 23"/>
              <p:cNvSpPr/>
              <p:nvPr/>
            </p:nvSpPr>
            <p:spPr>
              <a:xfrm>
                <a:off x="44564" y="902332"/>
                <a:ext cx="2940933" cy="2940933"/>
              </a:xfrm>
              <a:prstGeom prst="ellipse">
                <a:avLst/>
              </a:prstGeom>
              <a:solidFill>
                <a:srgbClr val="C0504D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円/楕円 24"/>
              <p:cNvSpPr/>
              <p:nvPr/>
            </p:nvSpPr>
            <p:spPr>
              <a:xfrm>
                <a:off x="3112675" y="902332"/>
                <a:ext cx="2940933" cy="2940933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" name="円/楕円 25"/>
              <p:cNvSpPr/>
              <p:nvPr/>
            </p:nvSpPr>
            <p:spPr>
              <a:xfrm>
                <a:off x="6180785" y="902332"/>
                <a:ext cx="2940933" cy="2940933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1" name="図形グループ 20"/>
            <p:cNvGrpSpPr/>
            <p:nvPr/>
          </p:nvGrpSpPr>
          <p:grpSpPr>
            <a:xfrm>
              <a:off x="1492748" y="1737469"/>
              <a:ext cx="6009044" cy="2940933"/>
              <a:chOff x="1756413" y="902332"/>
              <a:chExt cx="6009044" cy="2940933"/>
            </a:xfrm>
          </p:grpSpPr>
          <p:sp>
            <p:nvSpPr>
              <p:cNvPr id="22" name="円/楕円 21"/>
              <p:cNvSpPr/>
              <p:nvPr/>
            </p:nvSpPr>
            <p:spPr>
              <a:xfrm>
                <a:off x="1756413" y="902332"/>
                <a:ext cx="2940933" cy="2940933"/>
              </a:xfrm>
              <a:prstGeom prst="ellipse">
                <a:avLst/>
              </a:prstGeom>
              <a:solidFill>
                <a:srgbClr val="C0504D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" name="円/楕円 22"/>
              <p:cNvSpPr/>
              <p:nvPr/>
            </p:nvSpPr>
            <p:spPr>
              <a:xfrm>
                <a:off x="4824524" y="902332"/>
                <a:ext cx="2940933" cy="2940933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27" name="図形グループ 26"/>
          <p:cNvGrpSpPr>
            <a:grpSpLocks noChangeAspect="1"/>
          </p:cNvGrpSpPr>
          <p:nvPr/>
        </p:nvGrpSpPr>
        <p:grpSpPr>
          <a:xfrm>
            <a:off x="6319560" y="3428485"/>
            <a:ext cx="2723146" cy="2423996"/>
            <a:chOff x="44564" y="-565380"/>
            <a:chExt cx="9077154" cy="8079985"/>
          </a:xfrm>
        </p:grpSpPr>
        <p:grpSp>
          <p:nvGrpSpPr>
            <p:cNvPr id="28" name="図形グループ 27"/>
            <p:cNvGrpSpPr/>
            <p:nvPr/>
          </p:nvGrpSpPr>
          <p:grpSpPr>
            <a:xfrm>
              <a:off x="44564" y="1989215"/>
              <a:ext cx="9077154" cy="2940933"/>
              <a:chOff x="44564" y="902332"/>
              <a:chExt cx="9077154" cy="2940933"/>
            </a:xfrm>
          </p:grpSpPr>
          <p:sp>
            <p:nvSpPr>
              <p:cNvPr id="33" name="円/楕円 32"/>
              <p:cNvSpPr/>
              <p:nvPr/>
            </p:nvSpPr>
            <p:spPr>
              <a:xfrm>
                <a:off x="44564" y="902332"/>
                <a:ext cx="2940933" cy="2940933"/>
              </a:xfrm>
              <a:prstGeom prst="ellipse">
                <a:avLst/>
              </a:prstGeom>
              <a:solidFill>
                <a:srgbClr val="C0504D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4" name="円/楕円 33"/>
              <p:cNvSpPr/>
              <p:nvPr/>
            </p:nvSpPr>
            <p:spPr>
              <a:xfrm>
                <a:off x="6180785" y="902332"/>
                <a:ext cx="2940933" cy="2940933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9" name="円/楕円 28"/>
            <p:cNvSpPr/>
            <p:nvPr/>
          </p:nvSpPr>
          <p:spPr>
            <a:xfrm>
              <a:off x="1596565" y="4573672"/>
              <a:ext cx="2940933" cy="2940933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円/楕円 29"/>
            <p:cNvSpPr/>
            <p:nvPr/>
          </p:nvSpPr>
          <p:spPr>
            <a:xfrm>
              <a:off x="1596565" y="-565380"/>
              <a:ext cx="2940933" cy="2940933"/>
            </a:xfrm>
            <a:prstGeom prst="ellipse">
              <a:avLst/>
            </a:prstGeom>
            <a:solidFill>
              <a:srgbClr val="C0504D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円/楕円 30"/>
            <p:cNvSpPr/>
            <p:nvPr/>
          </p:nvSpPr>
          <p:spPr>
            <a:xfrm>
              <a:off x="4610049" y="-565380"/>
              <a:ext cx="2940933" cy="2940933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円/楕円 31"/>
            <p:cNvSpPr/>
            <p:nvPr/>
          </p:nvSpPr>
          <p:spPr>
            <a:xfrm>
              <a:off x="4610049" y="4573672"/>
              <a:ext cx="2940933" cy="2940933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6" name="テキスト ボックス 35"/>
          <p:cNvSpPr txBox="1"/>
          <p:nvPr/>
        </p:nvSpPr>
        <p:spPr>
          <a:xfrm>
            <a:off x="1738608" y="2419548"/>
            <a:ext cx="1847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000" dirty="0" smtClean="0">
                <a:latin typeface="Century Gothic"/>
                <a:cs typeface="Century Gothic"/>
              </a:rPr>
              <a:t>meson</a:t>
            </a:r>
            <a:endParaRPr lang="ja-JP" altLang="en-US" sz="4000" dirty="0">
              <a:latin typeface="Century Gothic"/>
              <a:cs typeface="Century Gothic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161597" y="2419548"/>
            <a:ext cx="19629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000" dirty="0" smtClean="0">
                <a:latin typeface="Century Gothic"/>
                <a:cs typeface="Century Gothic"/>
              </a:rPr>
              <a:t>baryon</a:t>
            </a:r>
            <a:endParaRPr lang="ja-JP" altLang="en-US" sz="4000" dirty="0">
              <a:latin typeface="Century Gothic"/>
              <a:cs typeface="Century Gothic"/>
            </a:endParaRPr>
          </a:p>
        </p:txBody>
      </p:sp>
      <p:grpSp>
        <p:nvGrpSpPr>
          <p:cNvPr id="3" name="図形グループ 2"/>
          <p:cNvGrpSpPr/>
          <p:nvPr/>
        </p:nvGrpSpPr>
        <p:grpSpPr>
          <a:xfrm>
            <a:off x="-86984" y="5613139"/>
            <a:ext cx="9180456" cy="707886"/>
            <a:chOff x="-86984" y="5613139"/>
            <a:chExt cx="9180456" cy="707886"/>
          </a:xfrm>
        </p:grpSpPr>
        <p:sp>
          <p:nvSpPr>
            <p:cNvPr id="38" name="テキスト ボックス 37"/>
            <p:cNvSpPr txBox="1"/>
            <p:nvPr/>
          </p:nvSpPr>
          <p:spPr>
            <a:xfrm>
              <a:off x="-86984" y="5613139"/>
              <a:ext cx="27943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4000" i="1" dirty="0" err="1" smtClean="0">
                  <a:latin typeface="Century Gothic"/>
                  <a:cs typeface="Century Gothic"/>
                </a:rPr>
                <a:t>tetra</a:t>
              </a:r>
              <a:r>
                <a:rPr lang="en-US" altLang="ja-JP" sz="4000" dirty="0" err="1" smtClean="0">
                  <a:latin typeface="Century Gothic"/>
                  <a:cs typeface="Century Gothic"/>
                </a:rPr>
                <a:t>quark</a:t>
              </a:r>
              <a:endParaRPr lang="ja-JP" altLang="en-US" sz="4000" dirty="0">
                <a:latin typeface="Century Gothic"/>
                <a:cs typeface="Century Gothic"/>
              </a:endParaRPr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2795424" y="5613139"/>
              <a:ext cx="31341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4000" i="1" dirty="0" err="1" smtClean="0">
                  <a:latin typeface="Century Gothic"/>
                  <a:cs typeface="Century Gothic"/>
                </a:rPr>
                <a:t>penta</a:t>
              </a:r>
              <a:r>
                <a:rPr lang="en-US" altLang="ja-JP" sz="4000" dirty="0" err="1" smtClean="0">
                  <a:latin typeface="Century Gothic"/>
                  <a:cs typeface="Century Gothic"/>
                </a:rPr>
                <a:t>quark</a:t>
              </a:r>
              <a:endParaRPr lang="ja-JP" altLang="en-US" sz="4000" dirty="0">
                <a:latin typeface="Century Gothic"/>
                <a:cs typeface="Century Gothic"/>
              </a:endParaRPr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6241409" y="5613139"/>
              <a:ext cx="285206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4000" i="1" dirty="0" err="1" smtClean="0">
                  <a:latin typeface="Century Gothic"/>
                  <a:cs typeface="Century Gothic"/>
                </a:rPr>
                <a:t>hexa</a:t>
              </a:r>
              <a:r>
                <a:rPr lang="en-US" altLang="ja-JP" sz="4000" dirty="0" err="1" smtClean="0">
                  <a:latin typeface="Century Gothic"/>
                  <a:cs typeface="Century Gothic"/>
                </a:rPr>
                <a:t>quark</a:t>
              </a:r>
              <a:endParaRPr lang="ja-JP" altLang="en-US" sz="4000" dirty="0">
                <a:latin typeface="Century Gothic"/>
                <a:cs typeface="Century Gothic"/>
              </a:endParaRPr>
            </a:p>
          </p:txBody>
        </p:sp>
      </p:grpSp>
      <p:sp>
        <p:nvSpPr>
          <p:cNvPr id="41" name="テキスト ボックス 40"/>
          <p:cNvSpPr txBox="1"/>
          <p:nvPr/>
        </p:nvSpPr>
        <p:spPr>
          <a:xfrm>
            <a:off x="2228253" y="511725"/>
            <a:ext cx="47144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000" dirty="0" smtClean="0">
                <a:latin typeface="Century Gothic"/>
                <a:cs typeface="Century Gothic"/>
              </a:rPr>
              <a:t>Variety of Hadrons</a:t>
            </a:r>
            <a:endParaRPr lang="ja-JP" altLang="en-US" sz="40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136309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12038" y="711498"/>
            <a:ext cx="7719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Quiz: how many hadrons were discovered?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2" name="図形グループ 1"/>
          <p:cNvGrpSpPr/>
          <p:nvPr/>
        </p:nvGrpSpPr>
        <p:grpSpPr>
          <a:xfrm>
            <a:off x="593887" y="1651290"/>
            <a:ext cx="1665402" cy="2769989"/>
            <a:chOff x="593887" y="1651290"/>
            <a:chExt cx="1665402" cy="2769989"/>
          </a:xfrm>
        </p:grpSpPr>
        <p:grpSp>
          <p:nvGrpSpPr>
            <p:cNvPr id="23" name="図形グループ 22"/>
            <p:cNvGrpSpPr/>
            <p:nvPr/>
          </p:nvGrpSpPr>
          <p:grpSpPr>
            <a:xfrm>
              <a:off x="608101" y="1651290"/>
              <a:ext cx="1651188" cy="2769989"/>
              <a:chOff x="608101" y="1651290"/>
              <a:chExt cx="1651188" cy="2769989"/>
            </a:xfrm>
          </p:grpSpPr>
          <p:sp>
            <p:nvSpPr>
              <p:cNvPr id="17" name="テキスト ボックス 16"/>
              <p:cNvSpPr txBox="1"/>
              <p:nvPr/>
            </p:nvSpPr>
            <p:spPr>
              <a:xfrm>
                <a:off x="608101" y="1651290"/>
                <a:ext cx="1651188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dirty="0" smtClean="0">
                    <a:latin typeface="Century Gothic"/>
                    <a:cs typeface="Century Gothic"/>
                  </a:rPr>
                  <a:t>about</a:t>
                </a:r>
                <a:r>
                  <a:rPr lang="en-US" altLang="ja-JP" sz="2800" dirty="0" smtClean="0">
                    <a:latin typeface="Century Gothic"/>
                    <a:cs typeface="Century Gothic"/>
                  </a:rPr>
                  <a:t> </a:t>
                </a:r>
                <a:r>
                  <a:rPr lang="en-US" altLang="ja-JP" sz="9600" dirty="0" smtClean="0">
                    <a:solidFill>
                      <a:schemeClr val="accent2"/>
                    </a:solidFill>
                    <a:latin typeface="Century Gothic"/>
                    <a:cs typeface="Century Gothic"/>
                  </a:rPr>
                  <a:t>3</a:t>
                </a:r>
                <a:endParaRPr lang="ja-JP" altLang="en-US" sz="9600" dirty="0">
                  <a:solidFill>
                    <a:schemeClr val="accent2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20" name="テキスト ボックス 19"/>
              <p:cNvSpPr txBox="1"/>
              <p:nvPr/>
            </p:nvSpPr>
            <p:spPr>
              <a:xfrm>
                <a:off x="888037" y="3220950"/>
                <a:ext cx="1192304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dirty="0" smtClean="0">
                    <a:latin typeface="Century Gothic"/>
                    <a:cs typeface="Century Gothic"/>
                  </a:rPr>
                  <a:t>proton,</a:t>
                </a:r>
              </a:p>
              <a:p>
                <a:pPr algn="ctr"/>
                <a:r>
                  <a:rPr lang="en-US" altLang="ja-JP" dirty="0" smtClean="0">
                    <a:latin typeface="Century Gothic"/>
                    <a:cs typeface="Century Gothic"/>
                  </a:rPr>
                  <a:t>neutron,</a:t>
                </a:r>
              </a:p>
              <a:p>
                <a:pPr algn="ctr"/>
                <a:r>
                  <a:rPr lang="en-US" altLang="ja-JP" dirty="0" smtClean="0">
                    <a:latin typeface="Century Gothic"/>
                    <a:cs typeface="Century Gothic"/>
                  </a:rPr>
                  <a:t>pion,</a:t>
                </a:r>
              </a:p>
              <a:p>
                <a:pPr algn="ctr"/>
                <a:r>
                  <a:rPr lang="en-US" altLang="ja-JP" dirty="0" smtClean="0">
                    <a:latin typeface="Century Gothic"/>
                    <a:cs typeface="Century Gothic"/>
                  </a:rPr>
                  <a:t>that’s all!</a:t>
                </a:r>
                <a:endParaRPr lang="ja-JP" altLang="en-US" dirty="0"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13" name="テキスト ボックス 12"/>
            <p:cNvSpPr txBox="1"/>
            <p:nvPr/>
          </p:nvSpPr>
          <p:spPr>
            <a:xfrm>
              <a:off x="593887" y="1966747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①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5" name="図形グループ 4"/>
          <p:cNvGrpSpPr/>
          <p:nvPr/>
        </p:nvGrpSpPr>
        <p:grpSpPr>
          <a:xfrm>
            <a:off x="2703285" y="1651290"/>
            <a:ext cx="3312400" cy="2215991"/>
            <a:chOff x="2703285" y="1651290"/>
            <a:chExt cx="3312400" cy="2215991"/>
          </a:xfrm>
        </p:grpSpPr>
        <p:grpSp>
          <p:nvGrpSpPr>
            <p:cNvPr id="24" name="図形グループ 23"/>
            <p:cNvGrpSpPr/>
            <p:nvPr/>
          </p:nvGrpSpPr>
          <p:grpSpPr>
            <a:xfrm>
              <a:off x="2703285" y="1651290"/>
              <a:ext cx="3312400" cy="2215991"/>
              <a:chOff x="2920664" y="1651290"/>
              <a:chExt cx="3312400" cy="2215991"/>
            </a:xfrm>
          </p:grpSpPr>
          <p:sp>
            <p:nvSpPr>
              <p:cNvPr id="18" name="テキスト ボックス 17"/>
              <p:cNvSpPr txBox="1"/>
              <p:nvPr/>
            </p:nvSpPr>
            <p:spPr>
              <a:xfrm>
                <a:off x="3193734" y="1651290"/>
                <a:ext cx="2333466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dirty="0" smtClean="0">
                    <a:latin typeface="Century Gothic"/>
                    <a:cs typeface="Century Gothic"/>
                  </a:rPr>
                  <a:t>about</a:t>
                </a:r>
                <a:r>
                  <a:rPr lang="en-US" altLang="ja-JP" sz="2800" dirty="0" smtClean="0">
                    <a:latin typeface="Century Gothic"/>
                    <a:cs typeface="Century Gothic"/>
                  </a:rPr>
                  <a:t> </a:t>
                </a:r>
                <a:r>
                  <a:rPr lang="en-US" altLang="ja-JP" sz="9600" dirty="0" smtClean="0">
                    <a:solidFill>
                      <a:schemeClr val="accent2"/>
                    </a:solidFill>
                    <a:latin typeface="Century Gothic"/>
                    <a:cs typeface="Century Gothic"/>
                  </a:rPr>
                  <a:t>30</a:t>
                </a:r>
                <a:endParaRPr lang="ja-JP" altLang="en-US" sz="9600" dirty="0">
                  <a:solidFill>
                    <a:schemeClr val="accent2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21" name="テキスト ボックス 20"/>
              <p:cNvSpPr txBox="1"/>
              <p:nvPr/>
            </p:nvSpPr>
            <p:spPr>
              <a:xfrm>
                <a:off x="2920664" y="3220950"/>
                <a:ext cx="331240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dirty="0" smtClean="0">
                    <a:latin typeface="Century Gothic"/>
                    <a:cs typeface="Century Gothic"/>
                  </a:rPr>
                  <a:t>I may have seen </a:t>
                </a:r>
              </a:p>
              <a:p>
                <a:pPr algn="ctr"/>
                <a:r>
                  <a:rPr lang="en-US" altLang="ja-JP" dirty="0" err="1" smtClean="0">
                    <a:latin typeface="Century Gothic"/>
                    <a:cs typeface="Century Gothic"/>
                  </a:rPr>
                  <a:t>Δ</a:t>
                </a:r>
                <a:r>
                  <a:rPr lang="en-US" altLang="ja-JP" dirty="0" smtClean="0">
                    <a:latin typeface="Century Gothic"/>
                    <a:cs typeface="Century Gothic"/>
                  </a:rPr>
                  <a:t>, </a:t>
                </a:r>
                <a:r>
                  <a:rPr lang="en-US" altLang="ja-JP" dirty="0" err="1" smtClean="0">
                    <a:latin typeface="Century Gothic"/>
                    <a:cs typeface="Century Gothic"/>
                  </a:rPr>
                  <a:t>ω</a:t>
                </a:r>
                <a:r>
                  <a:rPr lang="en-US" altLang="ja-JP" dirty="0" smtClean="0">
                    <a:latin typeface="Century Gothic"/>
                    <a:cs typeface="Century Gothic"/>
                  </a:rPr>
                  <a:t>, </a:t>
                </a:r>
                <a:r>
                  <a:rPr lang="en-US" altLang="ja-JP" dirty="0" err="1" smtClean="0">
                    <a:latin typeface="Century Gothic"/>
                    <a:cs typeface="Century Gothic"/>
                  </a:rPr>
                  <a:t>ρ</a:t>
                </a:r>
                <a:r>
                  <a:rPr lang="en-US" altLang="en-US" dirty="0" smtClean="0">
                    <a:latin typeface="Century Gothic"/>
                    <a:cs typeface="Century Gothic"/>
                  </a:rPr>
                  <a:t>, etc. </a:t>
                </a:r>
                <a:r>
                  <a:rPr lang="en-US" altLang="ja-JP" dirty="0" smtClean="0">
                    <a:latin typeface="Century Gothic"/>
                    <a:cs typeface="Century Gothic"/>
                  </a:rPr>
                  <a:t>somewhere</a:t>
                </a:r>
                <a:r>
                  <a:rPr lang="en-US" altLang="en-US" dirty="0" smtClean="0">
                    <a:latin typeface="Century Gothic"/>
                    <a:cs typeface="Century Gothic"/>
                  </a:rPr>
                  <a:t>...</a:t>
                </a:r>
                <a:endParaRPr lang="en-US" altLang="ja-JP" dirty="0"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14" name="テキスト ボックス 13"/>
            <p:cNvSpPr txBox="1"/>
            <p:nvPr/>
          </p:nvSpPr>
          <p:spPr>
            <a:xfrm>
              <a:off x="2987807" y="1969313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②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3" name="図形グループ 2"/>
          <p:cNvGrpSpPr/>
          <p:nvPr/>
        </p:nvGrpSpPr>
        <p:grpSpPr>
          <a:xfrm>
            <a:off x="5941238" y="1651290"/>
            <a:ext cx="3048370" cy="2215991"/>
            <a:chOff x="5941238" y="1651290"/>
            <a:chExt cx="3048370" cy="2215991"/>
          </a:xfrm>
        </p:grpSpPr>
        <p:grpSp>
          <p:nvGrpSpPr>
            <p:cNvPr id="25" name="図形グループ 24"/>
            <p:cNvGrpSpPr/>
            <p:nvPr/>
          </p:nvGrpSpPr>
          <p:grpSpPr>
            <a:xfrm>
              <a:off x="5973863" y="1651290"/>
              <a:ext cx="3015745" cy="2215991"/>
              <a:chOff x="6168360" y="1651290"/>
              <a:chExt cx="3015745" cy="2215991"/>
            </a:xfrm>
          </p:grpSpPr>
          <p:sp>
            <p:nvSpPr>
              <p:cNvPr id="19" name="テキスト ボックス 18"/>
              <p:cNvSpPr txBox="1"/>
              <p:nvPr/>
            </p:nvSpPr>
            <p:spPr>
              <a:xfrm>
                <a:off x="6168360" y="1651290"/>
                <a:ext cx="3015745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dirty="0" smtClean="0">
                    <a:latin typeface="Century Gothic"/>
                    <a:cs typeface="Century Gothic"/>
                  </a:rPr>
                  <a:t>about</a:t>
                </a:r>
                <a:r>
                  <a:rPr lang="en-US" altLang="ja-JP" sz="2800" dirty="0" smtClean="0">
                    <a:latin typeface="Century Gothic"/>
                    <a:cs typeface="Century Gothic"/>
                  </a:rPr>
                  <a:t> </a:t>
                </a:r>
                <a:r>
                  <a:rPr lang="en-US" altLang="ja-JP" sz="9600" dirty="0" smtClean="0">
                    <a:solidFill>
                      <a:schemeClr val="accent2"/>
                    </a:solidFill>
                    <a:latin typeface="Century Gothic"/>
                    <a:cs typeface="Century Gothic"/>
                  </a:rPr>
                  <a:t>300</a:t>
                </a:r>
                <a:endParaRPr lang="ja-JP" altLang="en-US" sz="9600" dirty="0">
                  <a:solidFill>
                    <a:schemeClr val="accent2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22" name="テキスト ボックス 21"/>
              <p:cNvSpPr txBox="1"/>
              <p:nvPr/>
            </p:nvSpPr>
            <p:spPr>
              <a:xfrm>
                <a:off x="6636043" y="3220950"/>
                <a:ext cx="22349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dirty="0" smtClean="0">
                    <a:latin typeface="Century Gothic"/>
                    <a:cs typeface="Century Gothic"/>
                  </a:rPr>
                  <a:t>Do we need</a:t>
                </a:r>
              </a:p>
              <a:p>
                <a:pPr algn="ctr"/>
                <a:r>
                  <a:rPr lang="en-US" altLang="ja-JP" dirty="0" smtClean="0">
                    <a:latin typeface="Century Gothic"/>
                    <a:cs typeface="Century Gothic"/>
                  </a:rPr>
                  <a:t>so many hadrons?</a:t>
                </a:r>
                <a:endParaRPr lang="en-US" altLang="ja-JP" dirty="0"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15" name="テキスト ボックス 14"/>
            <p:cNvSpPr txBox="1"/>
            <p:nvPr/>
          </p:nvSpPr>
          <p:spPr>
            <a:xfrm>
              <a:off x="5941238" y="1966747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③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0042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073294" y="350576"/>
            <a:ext cx="3071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Table of hadrons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9470"/>
            <a:ext cx="4507230" cy="6018530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227" y="850912"/>
            <a:ext cx="4489450" cy="456946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83308" y="221602"/>
            <a:ext cx="8647845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C0504D"/>
                </a:solidFill>
                <a:latin typeface="Century Gothic"/>
                <a:cs typeface="Century Gothic"/>
              </a:rPr>
              <a:t>about</a:t>
            </a:r>
            <a:r>
              <a:rPr lang="en-US" altLang="ja-JP" sz="2800" dirty="0" smtClean="0">
                <a:solidFill>
                  <a:srgbClr val="C0504D"/>
                </a:solidFill>
                <a:latin typeface="Century Gothic"/>
                <a:cs typeface="Century Gothic"/>
              </a:rPr>
              <a:t> </a:t>
            </a:r>
            <a:r>
              <a:rPr lang="en-US" altLang="ja-JP" sz="35000" dirty="0" smtClean="0">
                <a:solidFill>
                  <a:srgbClr val="C0504D"/>
                </a:solidFill>
                <a:latin typeface="Century Gothic"/>
                <a:cs typeface="Century Gothic"/>
              </a:rPr>
              <a:t>300</a:t>
            </a:r>
            <a:endParaRPr lang="ja-JP" altLang="en-US" sz="35000" dirty="0">
              <a:solidFill>
                <a:srgbClr val="C0504D"/>
              </a:solidFill>
              <a:latin typeface="Century Gothic"/>
              <a:cs typeface="Century Gothic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483612" y="5402915"/>
            <a:ext cx="16817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Century Gothic"/>
                <a:ea typeface="HG丸ｺﾞｼｯｸM-PRO"/>
                <a:cs typeface="Century Gothic"/>
              </a:rPr>
              <a:t>Particle Data Group</a:t>
            </a:r>
            <a:endParaRPr kumimoji="1" lang="ja-JP" altLang="en-US" sz="1200" dirty="0">
              <a:latin typeface="Century Gothic"/>
              <a:ea typeface="HG丸ｺﾞｼｯｸM-PRO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43552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図形グループ 3"/>
          <p:cNvGrpSpPr/>
          <p:nvPr/>
        </p:nvGrpSpPr>
        <p:grpSpPr>
          <a:xfrm>
            <a:off x="150594" y="1150296"/>
            <a:ext cx="8993406" cy="3931922"/>
            <a:chOff x="150594" y="2204937"/>
            <a:chExt cx="8993406" cy="3931922"/>
          </a:xfrm>
        </p:grpSpPr>
        <p:grpSp>
          <p:nvGrpSpPr>
            <p:cNvPr id="5" name="図形グループ 4"/>
            <p:cNvGrpSpPr/>
            <p:nvPr/>
          </p:nvGrpSpPr>
          <p:grpSpPr>
            <a:xfrm>
              <a:off x="150594" y="2609833"/>
              <a:ext cx="8993406" cy="3527026"/>
              <a:chOff x="150594" y="2609833"/>
              <a:chExt cx="8993406" cy="3527026"/>
            </a:xfrm>
          </p:grpSpPr>
          <p:sp>
            <p:nvSpPr>
              <p:cNvPr id="7" name="テキスト ボックス 6"/>
              <p:cNvSpPr txBox="1"/>
              <p:nvPr/>
            </p:nvSpPr>
            <p:spPr>
              <a:xfrm>
                <a:off x="1989155" y="3224279"/>
                <a:ext cx="942886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4400" dirty="0" smtClean="0">
                    <a:latin typeface="Century Gothic"/>
                    <a:ea typeface="HG丸ｺﾞｼｯｸM-PRO"/>
                    <a:cs typeface="Century Gothic"/>
                  </a:rPr>
                  <a:t>up</a:t>
                </a:r>
                <a:endParaRPr kumimoji="1" lang="ja-JP" altLang="en-US" sz="44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8" name="テキスト ボックス 7"/>
              <p:cNvSpPr txBox="1"/>
              <p:nvPr/>
            </p:nvSpPr>
            <p:spPr>
              <a:xfrm>
                <a:off x="1550533" y="4967308"/>
                <a:ext cx="1820130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4400" dirty="0" smtClean="0">
                    <a:solidFill>
                      <a:srgbClr val="000000"/>
                    </a:solidFill>
                    <a:latin typeface="Century Gothic"/>
                    <a:ea typeface="HG丸ｺﾞｼｯｸM-PRO"/>
                    <a:cs typeface="Century Gothic"/>
                  </a:rPr>
                  <a:t>d</a:t>
                </a:r>
                <a:r>
                  <a:rPr kumimoji="1" lang="en-US" altLang="ja-JP" sz="4400" dirty="0" smtClean="0">
                    <a:latin typeface="Century Gothic"/>
                    <a:ea typeface="HG丸ｺﾞｼｯｸM-PRO"/>
                    <a:cs typeface="Century Gothic"/>
                  </a:rPr>
                  <a:t>own</a:t>
                </a:r>
                <a:endParaRPr kumimoji="1" lang="ja-JP" altLang="en-US" sz="44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9" name="テキスト ボックス 8"/>
              <p:cNvSpPr txBox="1"/>
              <p:nvPr/>
            </p:nvSpPr>
            <p:spPr>
              <a:xfrm>
                <a:off x="3956318" y="3228795"/>
                <a:ext cx="200748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4400" dirty="0" smtClean="0">
                    <a:solidFill>
                      <a:srgbClr val="000000"/>
                    </a:solidFill>
                    <a:latin typeface="Century Gothic"/>
                    <a:ea typeface="HG丸ｺﾞｼｯｸM-PRO"/>
                    <a:cs typeface="Century Gothic"/>
                  </a:rPr>
                  <a:t>c</a:t>
                </a:r>
                <a:r>
                  <a:rPr kumimoji="1" lang="en-US" altLang="ja-JP" sz="4400" dirty="0" smtClean="0">
                    <a:latin typeface="Century Gothic"/>
                    <a:ea typeface="HG丸ｺﾞｼｯｸM-PRO"/>
                    <a:cs typeface="Century Gothic"/>
                  </a:rPr>
                  <a:t>harm</a:t>
                </a:r>
                <a:endParaRPr kumimoji="1" lang="ja-JP" altLang="en-US" sz="44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10" name="テキスト ボックス 9"/>
              <p:cNvSpPr txBox="1"/>
              <p:nvPr/>
            </p:nvSpPr>
            <p:spPr>
              <a:xfrm>
                <a:off x="3781090" y="4967308"/>
                <a:ext cx="22405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4400" dirty="0" smtClean="0">
                    <a:solidFill>
                      <a:srgbClr val="000000"/>
                    </a:solidFill>
                    <a:latin typeface="Century Gothic"/>
                    <a:ea typeface="HG丸ｺﾞｼｯｸM-PRO"/>
                    <a:cs typeface="Century Gothic"/>
                  </a:rPr>
                  <a:t>s</a:t>
                </a:r>
                <a:r>
                  <a:rPr kumimoji="1" lang="en-US" altLang="ja-JP" sz="4400" dirty="0" smtClean="0">
                    <a:latin typeface="Century Gothic"/>
                    <a:ea typeface="HG丸ｺﾞｼｯｸM-PRO"/>
                    <a:cs typeface="Century Gothic"/>
                  </a:rPr>
                  <a:t>trange</a:t>
                </a:r>
                <a:endParaRPr kumimoji="1" lang="ja-JP" altLang="en-US" sz="44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11" name="テキスト ボックス 10"/>
              <p:cNvSpPr txBox="1"/>
              <p:nvPr/>
            </p:nvSpPr>
            <p:spPr>
              <a:xfrm>
                <a:off x="7221163" y="3233311"/>
                <a:ext cx="1141258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4400" dirty="0" smtClean="0">
                    <a:solidFill>
                      <a:srgbClr val="000000"/>
                    </a:solidFill>
                    <a:latin typeface="Century Gothic"/>
                    <a:ea typeface="HG丸ｺﾞｼｯｸM-PRO"/>
                    <a:cs typeface="Century Gothic"/>
                  </a:rPr>
                  <a:t>t</a:t>
                </a:r>
                <a:r>
                  <a:rPr kumimoji="1" lang="en-US" altLang="ja-JP" sz="4400" dirty="0" smtClean="0">
                    <a:latin typeface="Century Gothic"/>
                    <a:ea typeface="HG丸ｺﾞｼｯｸM-PRO"/>
                    <a:cs typeface="Century Gothic"/>
                  </a:rPr>
                  <a:t>op</a:t>
                </a:r>
                <a:endParaRPr kumimoji="1" lang="ja-JP" altLang="en-US" sz="44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12" name="テキスト ボックス 11"/>
              <p:cNvSpPr txBox="1"/>
              <p:nvPr/>
            </p:nvSpPr>
            <p:spPr>
              <a:xfrm>
                <a:off x="6667927" y="4967308"/>
                <a:ext cx="22477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4400" dirty="0" smtClean="0">
                    <a:solidFill>
                      <a:srgbClr val="000000"/>
                    </a:solidFill>
                    <a:latin typeface="Century Gothic"/>
                    <a:ea typeface="HG丸ｺﾞｼｯｸM-PRO"/>
                    <a:cs typeface="Century Gothic"/>
                  </a:rPr>
                  <a:t>b</a:t>
                </a:r>
                <a:r>
                  <a:rPr kumimoji="1" lang="en-US" altLang="ja-JP" sz="4400" dirty="0" smtClean="0">
                    <a:latin typeface="Century Gothic"/>
                    <a:ea typeface="HG丸ｺﾞｼｯｸM-PRO"/>
                    <a:cs typeface="Century Gothic"/>
                  </a:rPr>
                  <a:t>ottom</a:t>
                </a:r>
                <a:endParaRPr kumimoji="1" lang="ja-JP" altLang="en-US" sz="44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13" name="テキスト ボックス 12"/>
              <p:cNvSpPr txBox="1"/>
              <p:nvPr/>
            </p:nvSpPr>
            <p:spPr>
              <a:xfrm>
                <a:off x="1925836" y="4027660"/>
                <a:ext cx="98028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 smtClean="0">
                    <a:latin typeface="Century Gothic"/>
                    <a:ea typeface="HG丸ｺﾞｼｯｸM-PRO"/>
                    <a:cs typeface="Century Gothic"/>
                  </a:rPr>
                  <a:t>2 MeV</a:t>
                </a:r>
                <a:endParaRPr kumimoji="1" lang="ja-JP" altLang="en-US" sz="20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14" name="テキスト ボックス 13"/>
              <p:cNvSpPr txBox="1"/>
              <p:nvPr/>
            </p:nvSpPr>
            <p:spPr>
              <a:xfrm>
                <a:off x="1925836" y="5736749"/>
                <a:ext cx="98028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 smtClean="0">
                    <a:latin typeface="Century Gothic"/>
                    <a:ea typeface="HG丸ｺﾞｼｯｸM-PRO"/>
                    <a:cs typeface="Century Gothic"/>
                  </a:rPr>
                  <a:t>5 MeV</a:t>
                </a:r>
                <a:endParaRPr kumimoji="1" lang="ja-JP" altLang="en-US" sz="20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15" name="テキスト ボックス 14"/>
              <p:cNvSpPr txBox="1"/>
              <p:nvPr/>
            </p:nvSpPr>
            <p:spPr>
              <a:xfrm>
                <a:off x="4239348" y="5736749"/>
                <a:ext cx="126456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 smtClean="0">
                    <a:latin typeface="Century Gothic"/>
                    <a:ea typeface="HG丸ｺﾞｼｯｸM-PRO"/>
                    <a:cs typeface="Century Gothic"/>
                  </a:rPr>
                  <a:t>100 MeV</a:t>
                </a:r>
                <a:endParaRPr kumimoji="1" lang="ja-JP" altLang="en-US" sz="20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16" name="テキスト ボックス 15"/>
              <p:cNvSpPr txBox="1"/>
              <p:nvPr/>
            </p:nvSpPr>
            <p:spPr>
              <a:xfrm>
                <a:off x="4143168" y="4028894"/>
                <a:ext cx="14067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 smtClean="0">
                    <a:latin typeface="Century Gothic"/>
                    <a:ea typeface="HG丸ｺﾞｼｯｸM-PRO"/>
                    <a:cs typeface="Century Gothic"/>
                  </a:rPr>
                  <a:t>1300 MeV</a:t>
                </a:r>
                <a:endParaRPr kumimoji="1" lang="ja-JP" altLang="en-US" sz="20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17" name="テキスト ボックス 16"/>
              <p:cNvSpPr txBox="1"/>
              <p:nvPr/>
            </p:nvSpPr>
            <p:spPr>
              <a:xfrm>
                <a:off x="6974902" y="5736749"/>
                <a:ext cx="14067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 smtClean="0">
                    <a:latin typeface="Century Gothic"/>
                    <a:ea typeface="HG丸ｺﾞｼｯｸM-PRO"/>
                    <a:cs typeface="Century Gothic"/>
                  </a:rPr>
                  <a:t>4200 MeV</a:t>
                </a:r>
                <a:endParaRPr kumimoji="1" lang="ja-JP" altLang="en-US" sz="20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18" name="テキスト ボックス 17"/>
              <p:cNvSpPr txBox="1"/>
              <p:nvPr/>
            </p:nvSpPr>
            <p:spPr>
              <a:xfrm>
                <a:off x="7049926" y="4030128"/>
                <a:ext cx="169098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 smtClean="0">
                    <a:latin typeface="Century Gothic"/>
                    <a:ea typeface="HG丸ｺﾞｼｯｸM-PRO"/>
                    <a:cs typeface="Century Gothic"/>
                  </a:rPr>
                  <a:t>173000 MeV</a:t>
                </a:r>
                <a:endParaRPr kumimoji="1" lang="ja-JP" altLang="en-US" sz="20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19" name="テキスト ボックス 18"/>
              <p:cNvSpPr txBox="1"/>
              <p:nvPr/>
            </p:nvSpPr>
            <p:spPr>
              <a:xfrm>
                <a:off x="2150257" y="2609833"/>
                <a:ext cx="51328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dirty="0" smtClean="0">
                    <a:latin typeface="Century Gothic"/>
                    <a:ea typeface="HG丸ｺﾞｼｯｸM-PRO"/>
                    <a:cs typeface="Century Gothic"/>
                  </a:rPr>
                  <a:t>1st</a:t>
                </a:r>
                <a:endParaRPr kumimoji="1" lang="ja-JP" altLang="en-US" sz="20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20" name="テキスト ボックス 19"/>
              <p:cNvSpPr txBox="1"/>
              <p:nvPr/>
            </p:nvSpPr>
            <p:spPr>
              <a:xfrm>
                <a:off x="4600224" y="2609833"/>
                <a:ext cx="65892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dirty="0" smtClean="0">
                    <a:latin typeface="Century Gothic"/>
                    <a:ea typeface="HG丸ｺﾞｼｯｸM-PRO"/>
                    <a:cs typeface="Century Gothic"/>
                  </a:rPr>
                  <a:t>2nd</a:t>
                </a:r>
                <a:endParaRPr kumimoji="1" lang="ja-JP" altLang="en-US" sz="20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21" name="テキスト ボックス 20"/>
              <p:cNvSpPr txBox="1"/>
              <p:nvPr/>
            </p:nvSpPr>
            <p:spPr>
              <a:xfrm>
                <a:off x="7466523" y="2609833"/>
                <a:ext cx="57815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 smtClean="0">
                    <a:latin typeface="Century Gothic"/>
                    <a:ea typeface="HG丸ｺﾞｼｯｸM-PRO"/>
                    <a:cs typeface="Century Gothic"/>
                  </a:rPr>
                  <a:t>3rd</a:t>
                </a:r>
                <a:endParaRPr kumimoji="1" lang="ja-JP" altLang="en-US" sz="20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22" name="テキスト ボックス 21"/>
              <p:cNvSpPr txBox="1"/>
              <p:nvPr/>
            </p:nvSpPr>
            <p:spPr>
              <a:xfrm>
                <a:off x="150594" y="3490986"/>
                <a:ext cx="111528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 smtClean="0">
                    <a:latin typeface="Century Gothic"/>
                    <a:ea typeface="HG丸ｺﾞｼｯｸM-PRO"/>
                    <a:cs typeface="Century Gothic"/>
                  </a:rPr>
                  <a:t>Q=+2/3</a:t>
                </a:r>
                <a:endParaRPr kumimoji="1" lang="ja-JP" altLang="en-US" sz="20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23" name="テキスト ボックス 22"/>
              <p:cNvSpPr txBox="1"/>
              <p:nvPr/>
            </p:nvSpPr>
            <p:spPr>
              <a:xfrm>
                <a:off x="150594" y="5208360"/>
                <a:ext cx="104502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 smtClean="0">
                    <a:latin typeface="Century Gothic"/>
                    <a:ea typeface="HG丸ｺﾞｼｯｸM-PRO"/>
                    <a:cs typeface="Century Gothic"/>
                  </a:rPr>
                  <a:t>Q=-1/3</a:t>
                </a:r>
                <a:endParaRPr kumimoji="1" lang="ja-JP" altLang="en-US" sz="20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pic>
            <p:nvPicPr>
              <p:cNvPr id="24" name="図 2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812781" y="4482565"/>
                <a:ext cx="969486" cy="969486"/>
              </a:xfrm>
              <a:prstGeom prst="rect">
                <a:avLst/>
              </a:prstGeom>
            </p:spPr>
          </p:pic>
          <p:pic>
            <p:nvPicPr>
              <p:cNvPr id="25" name="図 2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10617" y="2921610"/>
                <a:ext cx="969486" cy="969486"/>
              </a:xfrm>
              <a:prstGeom prst="rect">
                <a:avLst/>
              </a:prstGeom>
            </p:spPr>
          </p:pic>
          <p:pic>
            <p:nvPicPr>
              <p:cNvPr id="26" name="図 2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98441" y="4482565"/>
                <a:ext cx="969486" cy="969486"/>
              </a:xfrm>
              <a:prstGeom prst="rect">
                <a:avLst/>
              </a:prstGeom>
            </p:spPr>
          </p:pic>
          <p:pic>
            <p:nvPicPr>
              <p:cNvPr id="27" name="図 2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54284" y="2947266"/>
                <a:ext cx="969486" cy="969486"/>
              </a:xfrm>
              <a:prstGeom prst="rect">
                <a:avLst/>
              </a:prstGeom>
            </p:spPr>
          </p:pic>
          <p:pic>
            <p:nvPicPr>
              <p:cNvPr id="28" name="図 2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74514" y="4427770"/>
                <a:ext cx="969486" cy="969486"/>
              </a:xfrm>
              <a:prstGeom prst="rect">
                <a:avLst/>
              </a:prstGeom>
            </p:spPr>
          </p:pic>
          <p:pic>
            <p:nvPicPr>
              <p:cNvPr id="29" name="図 2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174514" y="2921610"/>
                <a:ext cx="969486" cy="969486"/>
              </a:xfrm>
              <a:prstGeom prst="rect">
                <a:avLst/>
              </a:prstGeom>
            </p:spPr>
          </p:pic>
        </p:grpSp>
        <p:sp>
          <p:nvSpPr>
            <p:cNvPr id="6" name="テキスト ボックス 5"/>
            <p:cNvSpPr txBox="1"/>
            <p:nvPr/>
          </p:nvSpPr>
          <p:spPr>
            <a:xfrm>
              <a:off x="7824409" y="2204937"/>
              <a:ext cx="12312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err="1" smtClean="0">
                  <a:latin typeface="Century Gothic"/>
                  <a:ea typeface="HG丸ｺﾞｼｯｸM-PRO"/>
                  <a:cs typeface="Century Gothic"/>
                </a:rPr>
                <a:t>HiggsTan.com</a:t>
              </a:r>
              <a:endParaRPr kumimoji="1" lang="ja-JP" altLang="en-US" sz="120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sp>
        <p:nvSpPr>
          <p:cNvPr id="30" name="テキスト ボックス 29"/>
          <p:cNvSpPr txBox="1"/>
          <p:nvPr/>
        </p:nvSpPr>
        <p:spPr>
          <a:xfrm>
            <a:off x="3641973" y="680070"/>
            <a:ext cx="1860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000" dirty="0" smtClean="0">
                <a:latin typeface="Century Gothic"/>
                <a:ea typeface="HG丸ｺﾞｼｯｸM-PRO"/>
                <a:cs typeface="Century Gothic"/>
              </a:rPr>
              <a:t>Flavors</a:t>
            </a:r>
            <a:endParaRPr kumimoji="1" lang="ja-JP" altLang="en-US" sz="4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57875" y="1555192"/>
            <a:ext cx="1116662" cy="5950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kumimoji="1" lang="en-US" altLang="ja-JP" sz="2000" dirty="0" smtClean="0">
                <a:latin typeface="Century Gothic"/>
                <a:ea typeface="HG丸ｺﾞｼｯｸM-PRO"/>
                <a:cs typeface="Century Gothic"/>
              </a:rPr>
              <a:t>electric</a:t>
            </a:r>
          </a:p>
          <a:p>
            <a:pPr>
              <a:lnSpc>
                <a:spcPct val="80000"/>
              </a:lnSpc>
            </a:pPr>
            <a:r>
              <a:rPr kumimoji="1" lang="en-US" altLang="ja-JP" sz="2000" dirty="0" smtClean="0">
                <a:latin typeface="Century Gothic"/>
                <a:ea typeface="HG丸ｺﾞｼｯｸM-PRO"/>
                <a:cs typeface="Century Gothic"/>
              </a:rPr>
              <a:t>charge</a:t>
            </a:r>
            <a:endParaRPr kumimoji="1" lang="ja-JP" altLang="en-US" sz="2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96750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1989155" y="2169638"/>
            <a:ext cx="9428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 smtClean="0">
                <a:latin typeface="Century Gothic"/>
                <a:ea typeface="HG丸ｺﾞｼｯｸM-PRO"/>
                <a:cs typeface="Century Gothic"/>
              </a:rPr>
              <a:t>up</a:t>
            </a:r>
            <a:endParaRPr kumimoji="1" lang="ja-JP" altLang="en-US" sz="44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550533" y="3912667"/>
            <a:ext cx="18201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 smtClean="0">
                <a:solidFill>
                  <a:srgbClr val="000000"/>
                </a:solidFill>
                <a:latin typeface="Century Gothic"/>
                <a:ea typeface="HG丸ｺﾞｼｯｸM-PRO"/>
                <a:cs typeface="Century Gothic"/>
              </a:rPr>
              <a:t>d</a:t>
            </a:r>
            <a:r>
              <a:rPr kumimoji="1" lang="en-US" altLang="ja-JP" sz="4400" dirty="0" smtClean="0">
                <a:latin typeface="Century Gothic"/>
                <a:ea typeface="HG丸ｺﾞｼｯｸM-PRO"/>
                <a:cs typeface="Century Gothic"/>
              </a:rPr>
              <a:t>own</a:t>
            </a:r>
            <a:endParaRPr kumimoji="1" lang="ja-JP" altLang="en-US" sz="44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956318" y="2174154"/>
            <a:ext cx="20074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b="1" dirty="0" smtClean="0">
                <a:solidFill>
                  <a:srgbClr val="C0504D"/>
                </a:solidFill>
                <a:latin typeface="Century Gothic"/>
                <a:ea typeface="HG丸ｺﾞｼｯｸM-PRO"/>
                <a:cs typeface="Century Gothic"/>
              </a:rPr>
              <a:t>charm</a:t>
            </a:r>
            <a:endParaRPr kumimoji="1" lang="ja-JP" altLang="en-US" sz="4400" b="1" dirty="0">
              <a:solidFill>
                <a:srgbClr val="C0504D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781090" y="3912667"/>
            <a:ext cx="22405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 smtClean="0">
                <a:solidFill>
                  <a:srgbClr val="000000"/>
                </a:solidFill>
                <a:latin typeface="Century Gothic"/>
                <a:ea typeface="HG丸ｺﾞｼｯｸM-PRO"/>
                <a:cs typeface="Century Gothic"/>
              </a:rPr>
              <a:t>s</a:t>
            </a:r>
            <a:r>
              <a:rPr kumimoji="1" lang="en-US" altLang="ja-JP" sz="4400" dirty="0" smtClean="0">
                <a:latin typeface="Century Gothic"/>
                <a:ea typeface="HG丸ｺﾞｼｯｸM-PRO"/>
                <a:cs typeface="Century Gothic"/>
              </a:rPr>
              <a:t>trange</a:t>
            </a:r>
            <a:endParaRPr kumimoji="1" lang="ja-JP" altLang="en-US" sz="44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221163" y="2178670"/>
            <a:ext cx="11412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 smtClean="0">
                <a:solidFill>
                  <a:srgbClr val="000000"/>
                </a:solidFill>
                <a:latin typeface="Century Gothic"/>
                <a:ea typeface="HG丸ｺﾞｼｯｸM-PRO"/>
                <a:cs typeface="Century Gothic"/>
              </a:rPr>
              <a:t>t</a:t>
            </a:r>
            <a:r>
              <a:rPr kumimoji="1" lang="en-US" altLang="ja-JP" sz="4400" dirty="0" smtClean="0">
                <a:latin typeface="Century Gothic"/>
                <a:ea typeface="HG丸ｺﾞｼｯｸM-PRO"/>
                <a:cs typeface="Century Gothic"/>
              </a:rPr>
              <a:t>op</a:t>
            </a:r>
            <a:endParaRPr kumimoji="1" lang="ja-JP" altLang="en-US" sz="44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667927" y="3912667"/>
            <a:ext cx="21482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b="1" dirty="0" smtClean="0">
                <a:solidFill>
                  <a:schemeClr val="tx2"/>
                </a:solidFill>
                <a:latin typeface="Century Gothic"/>
                <a:ea typeface="HG丸ｺﾞｼｯｸM-PRO"/>
                <a:cs typeface="Century Gothic"/>
              </a:rPr>
              <a:t>bottom</a:t>
            </a:r>
            <a:endParaRPr kumimoji="1" lang="ja-JP" altLang="en-US" sz="4400" b="1" dirty="0">
              <a:solidFill>
                <a:schemeClr val="tx2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925836" y="2973019"/>
            <a:ext cx="980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Century Gothic"/>
                <a:ea typeface="HG丸ｺﾞｼｯｸM-PRO"/>
                <a:cs typeface="Century Gothic"/>
              </a:rPr>
              <a:t>2 MeV</a:t>
            </a:r>
            <a:endParaRPr kumimoji="1" lang="ja-JP" altLang="en-US" sz="2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925836" y="4682108"/>
            <a:ext cx="980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Century Gothic"/>
                <a:ea typeface="HG丸ｺﾞｼｯｸM-PRO"/>
                <a:cs typeface="Century Gothic"/>
              </a:rPr>
              <a:t>5 MeV</a:t>
            </a:r>
            <a:endParaRPr kumimoji="1" lang="ja-JP" altLang="en-US" sz="2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239348" y="4682108"/>
            <a:ext cx="1264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Century Gothic"/>
                <a:ea typeface="HG丸ｺﾞｼｯｸM-PRO"/>
                <a:cs typeface="Century Gothic"/>
              </a:rPr>
              <a:t>100 MeV</a:t>
            </a:r>
            <a:endParaRPr kumimoji="1" lang="ja-JP" altLang="en-US" sz="2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143168" y="2974253"/>
            <a:ext cx="1406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C0504D"/>
                </a:solidFill>
                <a:latin typeface="Century Gothic"/>
                <a:ea typeface="HG丸ｺﾞｼｯｸM-PRO"/>
                <a:cs typeface="Century Gothic"/>
              </a:rPr>
              <a:t>1300 MeV</a:t>
            </a:r>
            <a:endParaRPr kumimoji="1" lang="ja-JP" altLang="en-US" sz="2000" b="1" dirty="0">
              <a:solidFill>
                <a:srgbClr val="C0504D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974902" y="4682108"/>
            <a:ext cx="1406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1F497D"/>
                </a:solidFill>
                <a:latin typeface="Century Gothic"/>
                <a:ea typeface="HG丸ｺﾞｼｯｸM-PRO"/>
                <a:cs typeface="Century Gothic"/>
              </a:rPr>
              <a:t>4200 MeV</a:t>
            </a:r>
            <a:endParaRPr kumimoji="1" lang="ja-JP" altLang="en-US" sz="2000" b="1" dirty="0">
              <a:solidFill>
                <a:srgbClr val="1F497D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049926" y="2975487"/>
            <a:ext cx="1690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Century Gothic"/>
                <a:ea typeface="HG丸ｺﾞｼｯｸM-PRO"/>
                <a:cs typeface="Century Gothic"/>
              </a:rPr>
              <a:t>173000 MeV</a:t>
            </a:r>
            <a:endParaRPr kumimoji="1" lang="ja-JP" altLang="en-US" sz="2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150257" y="1555192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Century Gothic"/>
                <a:ea typeface="HG丸ｺﾞｼｯｸM-PRO"/>
                <a:cs typeface="Century Gothic"/>
              </a:rPr>
              <a:t>1st</a:t>
            </a:r>
            <a:endParaRPr kumimoji="1" lang="ja-JP" altLang="en-US" sz="2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600224" y="1555192"/>
            <a:ext cx="6589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Century Gothic"/>
                <a:ea typeface="HG丸ｺﾞｼｯｸM-PRO"/>
                <a:cs typeface="Century Gothic"/>
              </a:rPr>
              <a:t>2nd</a:t>
            </a:r>
            <a:endParaRPr kumimoji="1" lang="ja-JP" altLang="en-US" sz="2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466523" y="1555192"/>
            <a:ext cx="578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Century Gothic"/>
                <a:ea typeface="HG丸ｺﾞｼｯｸM-PRO"/>
                <a:cs typeface="Century Gothic"/>
              </a:rPr>
              <a:t>3rd</a:t>
            </a:r>
            <a:endParaRPr kumimoji="1" lang="ja-JP" altLang="en-US" sz="2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50594" y="2436345"/>
            <a:ext cx="11152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Century Gothic"/>
                <a:ea typeface="HG丸ｺﾞｼｯｸM-PRO"/>
                <a:cs typeface="Century Gothic"/>
              </a:rPr>
              <a:t>Q=+2/3</a:t>
            </a:r>
            <a:endParaRPr kumimoji="1" lang="ja-JP" altLang="en-US" sz="2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50594" y="4153719"/>
            <a:ext cx="10450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Century Gothic"/>
                <a:ea typeface="HG丸ｺﾞｼｯｸM-PRO"/>
                <a:cs typeface="Century Gothic"/>
              </a:rPr>
              <a:t>Q=-1/3</a:t>
            </a:r>
            <a:endParaRPr kumimoji="1" lang="ja-JP" altLang="en-US" sz="2000" dirty="0">
              <a:latin typeface="Century Gothic"/>
              <a:ea typeface="HG丸ｺﾞｼｯｸM-PRO"/>
              <a:cs typeface="Century Gothic"/>
            </a:endParaRP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781" y="3427924"/>
            <a:ext cx="969486" cy="969486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617" y="1866969"/>
            <a:ext cx="969486" cy="969486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8441" y="3427924"/>
            <a:ext cx="969486" cy="969486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4284" y="1892625"/>
            <a:ext cx="969486" cy="969486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4514" y="3373129"/>
            <a:ext cx="969486" cy="969486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4514" y="1866969"/>
            <a:ext cx="969486" cy="96948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7824409" y="1150296"/>
            <a:ext cx="1231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err="1" smtClean="0">
                <a:latin typeface="Century Gothic"/>
                <a:ea typeface="HG丸ｺﾞｼｯｸM-PRO"/>
                <a:cs typeface="Century Gothic"/>
              </a:rPr>
              <a:t>HiggsTan.com</a:t>
            </a:r>
            <a:endParaRPr kumimoji="1" lang="ja-JP" altLang="en-US" sz="12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641973" y="680070"/>
            <a:ext cx="1860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000" dirty="0" smtClean="0">
                <a:latin typeface="Century Gothic"/>
                <a:ea typeface="HG丸ｺﾞｼｯｸM-PRO"/>
                <a:cs typeface="Century Gothic"/>
              </a:rPr>
              <a:t>Flavors</a:t>
            </a:r>
            <a:endParaRPr kumimoji="1" lang="ja-JP" altLang="en-US" sz="4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57875" y="1555192"/>
            <a:ext cx="1116662" cy="5950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kumimoji="1" lang="en-US" altLang="ja-JP" sz="2000" dirty="0" smtClean="0">
                <a:latin typeface="Century Gothic"/>
                <a:ea typeface="HG丸ｺﾞｼｯｸM-PRO"/>
                <a:cs typeface="Century Gothic"/>
              </a:rPr>
              <a:t>electric</a:t>
            </a:r>
          </a:p>
          <a:p>
            <a:pPr>
              <a:lnSpc>
                <a:spcPct val="80000"/>
              </a:lnSpc>
            </a:pPr>
            <a:r>
              <a:rPr kumimoji="1" lang="en-US" altLang="ja-JP" sz="2000" dirty="0" smtClean="0">
                <a:latin typeface="Century Gothic"/>
                <a:ea typeface="HG丸ｺﾞｼｯｸM-PRO"/>
                <a:cs typeface="Century Gothic"/>
              </a:rPr>
              <a:t>charge</a:t>
            </a:r>
            <a:endParaRPr kumimoji="1" lang="ja-JP" altLang="en-US" sz="2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33" name="円/楕円 32"/>
          <p:cNvSpPr/>
          <p:nvPr/>
        </p:nvSpPr>
        <p:spPr>
          <a:xfrm>
            <a:off x="3430673" y="1782384"/>
            <a:ext cx="3243422" cy="1722903"/>
          </a:xfrm>
          <a:prstGeom prst="ellipse">
            <a:avLst/>
          </a:prstGeom>
          <a:noFill/>
          <a:ln w="38100" cmpd="sng">
            <a:solidFill>
              <a:srgbClr val="C0504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円/楕円 33"/>
          <p:cNvSpPr/>
          <p:nvPr/>
        </p:nvSpPr>
        <p:spPr>
          <a:xfrm>
            <a:off x="6169275" y="3436804"/>
            <a:ext cx="3243422" cy="1722903"/>
          </a:xfrm>
          <a:prstGeom prst="ellipse">
            <a:avLst/>
          </a:prstGeom>
          <a:noFill/>
          <a:ln w="38100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8431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108603" y="2133192"/>
            <a:ext cx="29268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400" b="1" dirty="0" smtClean="0">
                <a:latin typeface="Century Gothic"/>
                <a:cs typeface="Century Gothic"/>
              </a:rPr>
              <a:t>Question?</a:t>
            </a:r>
            <a:endParaRPr lang="ja-JP" altLang="en-US" sz="4400" b="1" dirty="0">
              <a:latin typeface="Century Gothic"/>
              <a:cs typeface="Century Gothic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783" y="3070088"/>
            <a:ext cx="1888435" cy="188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324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6300"/>
            <a:ext cx="9144000" cy="508635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7795515" y="2146349"/>
            <a:ext cx="734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b="1" dirty="0" smtClean="0">
                <a:solidFill>
                  <a:srgbClr val="FF0000"/>
                </a:solidFill>
                <a:latin typeface="Century Gothic"/>
                <a:ea typeface="HG丸ｺﾞｼｯｸM-PRO"/>
                <a:cs typeface="Century Gothic"/>
              </a:rPr>
              <a:t>Japan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0" y="5259392"/>
            <a:ext cx="9144000" cy="9552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67" y="254000"/>
            <a:ext cx="6350000" cy="63500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0" name="図形グループ 29"/>
          <p:cNvGrpSpPr/>
          <p:nvPr/>
        </p:nvGrpSpPr>
        <p:grpSpPr>
          <a:xfrm>
            <a:off x="3300649" y="4400260"/>
            <a:ext cx="3411586" cy="1070950"/>
            <a:chOff x="3300649" y="4400260"/>
            <a:chExt cx="3411586" cy="1070950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3300649" y="5101878"/>
              <a:ext cx="34115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b="1" dirty="0" smtClean="0">
                  <a:solidFill>
                    <a:srgbClr val="FF0000"/>
                  </a:solidFill>
                  <a:latin typeface="Century Gothic"/>
                  <a:ea typeface="HG丸ｺﾞｼｯｸM-PRO"/>
                  <a:cs typeface="Century Gothic"/>
                </a:rPr>
                <a:t>Tokyo</a:t>
              </a:r>
              <a:r>
                <a:rPr lang="ja-JP" altLang="en-US" b="1" dirty="0" smtClean="0">
                  <a:solidFill>
                    <a:srgbClr val="FF0000"/>
                  </a:solidFill>
                  <a:latin typeface="Century Gothic"/>
                  <a:ea typeface="HG丸ｺﾞｼｯｸM-PRO"/>
                  <a:cs typeface="Century Gothic"/>
                </a:rPr>
                <a:t> </a:t>
              </a:r>
              <a:r>
                <a:rPr lang="en-US" altLang="ja-JP" b="1" dirty="0" smtClean="0">
                  <a:solidFill>
                    <a:srgbClr val="FF0000"/>
                  </a:solidFill>
                  <a:latin typeface="Century Gothic"/>
                  <a:ea typeface="HG丸ｺﾞｼｯｸM-PRO"/>
                  <a:cs typeface="Century Gothic"/>
                </a:rPr>
                <a:t>Institute</a:t>
              </a:r>
              <a:r>
                <a:rPr lang="ja-JP" altLang="en-US" b="1" dirty="0" smtClean="0">
                  <a:solidFill>
                    <a:srgbClr val="FF0000"/>
                  </a:solidFill>
                  <a:latin typeface="Century Gothic"/>
                  <a:ea typeface="HG丸ｺﾞｼｯｸM-PRO"/>
                  <a:cs typeface="Century Gothic"/>
                </a:rPr>
                <a:t> </a:t>
              </a:r>
              <a:r>
                <a:rPr lang="en-US" altLang="ja-JP" b="1" dirty="0" smtClean="0">
                  <a:solidFill>
                    <a:srgbClr val="FF0000"/>
                  </a:solidFill>
                  <a:latin typeface="Century Gothic"/>
                  <a:ea typeface="HG丸ｺﾞｼｯｸM-PRO"/>
                  <a:cs typeface="Century Gothic"/>
                </a:rPr>
                <a:t>of</a:t>
              </a:r>
              <a:r>
                <a:rPr lang="ja-JP" altLang="en-US" b="1" dirty="0" smtClean="0">
                  <a:solidFill>
                    <a:srgbClr val="FF0000"/>
                  </a:solidFill>
                  <a:latin typeface="Century Gothic"/>
                  <a:ea typeface="HG丸ｺﾞｼｯｸM-PRO"/>
                  <a:cs typeface="Century Gothic"/>
                </a:rPr>
                <a:t> </a:t>
              </a:r>
              <a:r>
                <a:rPr lang="en-US" altLang="ja-JP" b="1" dirty="0" smtClean="0">
                  <a:solidFill>
                    <a:srgbClr val="FF0000"/>
                  </a:solidFill>
                  <a:latin typeface="Century Gothic"/>
                  <a:ea typeface="HG丸ｺﾞｼｯｸM-PRO"/>
                  <a:cs typeface="Century Gothic"/>
                </a:rPr>
                <a:t>Technology</a:t>
              </a:r>
              <a:endParaRPr lang="ja-JP" altLang="en-US" b="1" dirty="0" smtClean="0">
                <a:solidFill>
                  <a:srgbClr val="FF0000"/>
                </a:solidFill>
                <a:latin typeface="Century Gothic"/>
                <a:ea typeface="HG丸ｺﾞｼｯｸM-PRO"/>
                <a:cs typeface="Century Gothic"/>
              </a:endParaRPr>
            </a:p>
          </p:txBody>
        </p:sp>
        <p:cxnSp>
          <p:nvCxnSpPr>
            <p:cNvPr id="8" name="直線矢印コネクタ 7"/>
            <p:cNvCxnSpPr/>
            <p:nvPr/>
          </p:nvCxnSpPr>
          <p:spPr>
            <a:xfrm flipH="1" flipV="1">
              <a:off x="4267014" y="4400260"/>
              <a:ext cx="243698" cy="73870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図形グループ 27"/>
          <p:cNvGrpSpPr/>
          <p:nvPr/>
        </p:nvGrpSpPr>
        <p:grpSpPr>
          <a:xfrm>
            <a:off x="3684816" y="1838083"/>
            <a:ext cx="3155794" cy="2495338"/>
            <a:chOff x="3684816" y="1838083"/>
            <a:chExt cx="3155794" cy="2495338"/>
          </a:xfrm>
        </p:grpSpPr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41328" y="1838083"/>
              <a:ext cx="2537215" cy="1902911"/>
            </a:xfrm>
            <a:prstGeom prst="rect">
              <a:avLst/>
            </a:prstGeom>
          </p:spPr>
        </p:pic>
        <p:cxnSp>
          <p:nvCxnSpPr>
            <p:cNvPr id="11" name="直線矢印コネクタ 10"/>
            <p:cNvCxnSpPr/>
            <p:nvPr/>
          </p:nvCxnSpPr>
          <p:spPr>
            <a:xfrm flipH="1">
              <a:off x="4477289" y="3729854"/>
              <a:ext cx="391341" cy="603567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テキスト ボックス 21"/>
            <p:cNvSpPr txBox="1"/>
            <p:nvPr/>
          </p:nvSpPr>
          <p:spPr>
            <a:xfrm>
              <a:off x="3684816" y="3687661"/>
              <a:ext cx="31557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 smtClean="0">
                  <a:latin typeface="Century Gothic"/>
                  <a:ea typeface="HG丸ｺﾞｼｯｸM-PRO"/>
                  <a:cs typeface="Century Gothic"/>
                </a:rPr>
                <a:t>J-PARC</a:t>
              </a:r>
            </a:p>
            <a:p>
              <a:pPr algn="ctr"/>
              <a:r>
                <a:rPr lang="en-US" altLang="ja-JP" sz="1000" dirty="0" smtClean="0">
                  <a:latin typeface="Century Gothic"/>
                  <a:ea typeface="HG丸ｺﾞｼｯｸM-PRO"/>
                  <a:cs typeface="Century Gothic"/>
                </a:rPr>
                <a:t>(Japan Proton Accelerator Research Complex )</a:t>
              </a:r>
            </a:p>
          </p:txBody>
        </p:sp>
      </p:grpSp>
      <p:grpSp>
        <p:nvGrpSpPr>
          <p:cNvPr id="27" name="図形グループ 26"/>
          <p:cNvGrpSpPr/>
          <p:nvPr/>
        </p:nvGrpSpPr>
        <p:grpSpPr>
          <a:xfrm>
            <a:off x="683100" y="1080771"/>
            <a:ext cx="3583914" cy="3196950"/>
            <a:chOff x="683100" y="1080771"/>
            <a:chExt cx="3583914" cy="3196950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3100" y="1080771"/>
              <a:ext cx="2957786" cy="2044352"/>
            </a:xfrm>
            <a:prstGeom prst="rect">
              <a:avLst/>
            </a:prstGeom>
          </p:spPr>
        </p:pic>
        <p:cxnSp>
          <p:nvCxnSpPr>
            <p:cNvPr id="14" name="直線矢印コネクタ 13"/>
            <p:cNvCxnSpPr/>
            <p:nvPr/>
          </p:nvCxnSpPr>
          <p:spPr>
            <a:xfrm>
              <a:off x="2918950" y="3113983"/>
              <a:ext cx="1348064" cy="116373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テキスト ボックス 22"/>
            <p:cNvSpPr txBox="1"/>
            <p:nvPr/>
          </p:nvSpPr>
          <p:spPr>
            <a:xfrm>
              <a:off x="1206729" y="3131429"/>
              <a:ext cx="16717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 smtClean="0">
                  <a:latin typeface="Century Gothic"/>
                  <a:ea typeface="HG丸ｺﾞｼｯｸM-PRO"/>
                  <a:cs typeface="Century Gothic"/>
                </a:rPr>
                <a:t>KEK (</a:t>
              </a:r>
              <a:r>
                <a:rPr lang="en-US" altLang="ja-JP" dirty="0" err="1" smtClean="0">
                  <a:latin typeface="Century Gothic"/>
                  <a:ea typeface="HG丸ｺﾞｼｯｸM-PRO"/>
                  <a:cs typeface="Century Gothic"/>
                </a:rPr>
                <a:t>BelleI&amp;II</a:t>
              </a:r>
              <a:r>
                <a:rPr lang="en-US" altLang="ja-JP" dirty="0" smtClean="0">
                  <a:latin typeface="Century Gothic"/>
                  <a:ea typeface="HG丸ｺﾞｼｯｸM-PRO"/>
                  <a:cs typeface="Century Gothic"/>
                </a:rPr>
                <a:t>)</a:t>
              </a:r>
            </a:p>
          </p:txBody>
        </p:sp>
      </p:grpSp>
      <p:grpSp>
        <p:nvGrpSpPr>
          <p:cNvPr id="29" name="図形グループ 28"/>
          <p:cNvGrpSpPr/>
          <p:nvPr/>
        </p:nvGrpSpPr>
        <p:grpSpPr>
          <a:xfrm>
            <a:off x="472295" y="4701037"/>
            <a:ext cx="4355319" cy="1853139"/>
            <a:chOff x="472295" y="4701037"/>
            <a:chExt cx="4355319" cy="1853139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2295" y="5382264"/>
              <a:ext cx="2602629" cy="1160772"/>
            </a:xfrm>
            <a:prstGeom prst="rect">
              <a:avLst/>
            </a:prstGeom>
          </p:spPr>
        </p:pic>
        <p:cxnSp>
          <p:nvCxnSpPr>
            <p:cNvPr id="17" name="直線矢印コネクタ 16"/>
            <p:cNvCxnSpPr>
              <a:stCxn id="10" idx="0"/>
            </p:cNvCxnSpPr>
            <p:nvPr/>
          </p:nvCxnSpPr>
          <p:spPr>
            <a:xfrm flipV="1">
              <a:off x="1773610" y="4701037"/>
              <a:ext cx="755404" cy="681227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テキスト ボックス 25"/>
            <p:cNvSpPr txBox="1"/>
            <p:nvPr/>
          </p:nvSpPr>
          <p:spPr>
            <a:xfrm>
              <a:off x="3019219" y="6030956"/>
              <a:ext cx="18083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 smtClean="0">
                  <a:latin typeface="Century Gothic"/>
                  <a:ea typeface="HG丸ｺﾞｼｯｸM-PRO"/>
                  <a:cs typeface="Century Gothic"/>
                </a:rPr>
                <a:t>S-</a:t>
              </a:r>
              <a:r>
                <a:rPr lang="en-US" altLang="ja-JP" dirty="0" err="1" smtClean="0">
                  <a:latin typeface="Century Gothic"/>
                  <a:ea typeface="HG丸ｺﾞｼｯｸM-PRO"/>
                  <a:cs typeface="Century Gothic"/>
                </a:rPr>
                <a:t>Pring</a:t>
              </a:r>
              <a:r>
                <a:rPr lang="en-US" altLang="ja-JP" dirty="0" smtClean="0">
                  <a:latin typeface="Century Gothic"/>
                  <a:ea typeface="HG丸ｺﾞｼｯｸM-PRO"/>
                  <a:cs typeface="Century Gothic"/>
                </a:rPr>
                <a:t> 8</a:t>
              </a:r>
            </a:p>
            <a:p>
              <a:pPr algn="ctr"/>
              <a:r>
                <a:rPr lang="en-US" altLang="ja-JP" sz="1000" dirty="0" smtClean="0">
                  <a:latin typeface="Century Gothic"/>
                  <a:ea typeface="HG丸ｺﾞｼｯｸM-PRO"/>
                  <a:cs typeface="Century Gothic"/>
                </a:rPr>
                <a:t>(Super Photon ring-8 </a:t>
              </a:r>
              <a:r>
                <a:rPr lang="en-US" altLang="ja-JP" sz="1000" dirty="0" err="1" smtClean="0">
                  <a:latin typeface="Century Gothic"/>
                  <a:ea typeface="HG丸ｺﾞｼｯｸM-PRO"/>
                  <a:cs typeface="Century Gothic"/>
                </a:rPr>
                <a:t>GeV</a:t>
              </a:r>
              <a:r>
                <a:rPr lang="en-US" altLang="ja-JP" sz="1000" dirty="0" smtClean="0">
                  <a:latin typeface="Century Gothic"/>
                  <a:ea typeface="HG丸ｺﾞｼｯｸM-PRO"/>
                  <a:cs typeface="Century Gothic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4347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674969" y="956128"/>
            <a:ext cx="6172162" cy="4980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ja-JP" sz="1700" dirty="0" smtClean="0">
                <a:latin typeface="Century Gothic"/>
                <a:cs typeface="Century Gothic"/>
              </a:rPr>
              <a:t>1. Introduction</a:t>
            </a:r>
            <a:endParaRPr lang="en-US" altLang="ja-JP" sz="1700" dirty="0">
              <a:latin typeface="Century Gothic"/>
              <a:cs typeface="Century Gothic"/>
            </a:endParaRPr>
          </a:p>
          <a:p>
            <a:pPr>
              <a:lnSpc>
                <a:spcPct val="110000"/>
              </a:lnSpc>
            </a:pPr>
            <a:r>
              <a:rPr lang="en-US" altLang="ja-JP" sz="1700" dirty="0" smtClean="0">
                <a:latin typeface="Century Gothic"/>
                <a:cs typeface="Century Gothic"/>
              </a:rPr>
              <a:t>2. Theoretical</a:t>
            </a:r>
            <a:r>
              <a:rPr lang="ja-JP" altLang="en-US" sz="1700" dirty="0" smtClean="0"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latin typeface="Century Gothic"/>
                <a:cs typeface="Century Gothic"/>
              </a:rPr>
              <a:t>framework</a:t>
            </a:r>
            <a:r>
              <a:rPr lang="ja-JP" altLang="en-US" sz="1700" dirty="0" smtClean="0"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latin typeface="Century Gothic"/>
                <a:cs typeface="Century Gothic"/>
              </a:rPr>
              <a:t>for</a:t>
            </a:r>
            <a:r>
              <a:rPr lang="ja-JP" altLang="en-US" sz="1700" dirty="0" smtClean="0"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latin typeface="Century Gothic"/>
                <a:cs typeface="Century Gothic"/>
              </a:rPr>
              <a:t>heavy hadrons</a:t>
            </a:r>
          </a:p>
          <a:p>
            <a:pPr>
              <a:lnSpc>
                <a:spcPct val="110000"/>
              </a:lnSpc>
            </a:pPr>
            <a:r>
              <a:rPr lang="en-US" altLang="ja-JP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2.1 Heavy quark symmetry</a:t>
            </a:r>
          </a:p>
          <a:p>
            <a:pPr>
              <a:lnSpc>
                <a:spcPct val="110000"/>
              </a:lnSpc>
            </a:pPr>
            <a:r>
              <a:rPr lang="en-US" altLang="ja-JP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 2.2 Heavy hadron </a:t>
            </a:r>
            <a:r>
              <a:rPr lang="en-US" altLang="ja-JP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effective </a:t>
            </a:r>
            <a:r>
              <a:rPr lang="en-US" altLang="ja-JP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theory</a:t>
            </a:r>
          </a:p>
          <a:p>
            <a:pPr>
              <a:lnSpc>
                <a:spcPct val="110000"/>
              </a:lnSpc>
            </a:pPr>
            <a:r>
              <a:rPr lang="en-US" altLang="ja-JP" sz="1700" dirty="0">
                <a:latin typeface="Century Gothic"/>
                <a:cs typeface="Century Gothic"/>
              </a:rPr>
              <a:t>3</a:t>
            </a:r>
            <a:r>
              <a:rPr lang="en-US" altLang="ja-JP" sz="1700" dirty="0" smtClean="0">
                <a:latin typeface="Century Gothic"/>
                <a:cs typeface="Century Gothic"/>
              </a:rPr>
              <a:t>. Heavy</a:t>
            </a:r>
            <a:r>
              <a:rPr lang="ja-JP" altLang="en-US" sz="1700" dirty="0" smtClean="0"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latin typeface="Century Gothic"/>
                <a:cs typeface="Century Gothic"/>
              </a:rPr>
              <a:t>exotic hadrons</a:t>
            </a:r>
            <a:r>
              <a:rPr lang="ja-JP" altLang="en-US" sz="1700" dirty="0" smtClean="0"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latin typeface="Century Gothic"/>
                <a:cs typeface="Century Gothic"/>
              </a:rPr>
              <a:t>-X</a:t>
            </a:r>
            <a:r>
              <a:rPr lang="en-US" altLang="ja-JP" sz="1700" dirty="0">
                <a:latin typeface="Century Gothic"/>
                <a:cs typeface="Century Gothic"/>
              </a:rPr>
              <a:t>, Y, Z </a:t>
            </a:r>
            <a:r>
              <a:rPr lang="en-US" altLang="ja-JP" sz="1700" dirty="0" smtClean="0">
                <a:latin typeface="Century Gothic"/>
                <a:cs typeface="Century Gothic"/>
              </a:rPr>
              <a:t>hadrons-</a:t>
            </a:r>
          </a:p>
          <a:p>
            <a:pPr>
              <a:lnSpc>
                <a:spcPct val="110000"/>
              </a:lnSpc>
            </a:pPr>
            <a:r>
              <a:rPr lang="en-US" altLang="ja-JP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 3</a:t>
            </a:r>
            <a:r>
              <a:rPr lang="en-US" altLang="ja-JP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.1 What</a:t>
            </a:r>
            <a:r>
              <a:rPr lang="ja-JP" alt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does</a:t>
            </a:r>
            <a:r>
              <a:rPr lang="ja-JP" alt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“exotic”</a:t>
            </a:r>
            <a:r>
              <a:rPr lang="ja-JP" alt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mean</a:t>
            </a:r>
            <a:r>
              <a:rPr lang="en-US" altLang="ja-JP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G丸ｺﾞｼｯｸM-PRO"/>
                <a:ea typeface="HG丸ｺﾞｼｯｸM-PRO"/>
                <a:cs typeface="HG丸ｺﾞｼｯｸM-PRO"/>
              </a:rPr>
              <a:t>?</a:t>
            </a:r>
            <a:endParaRPr lang="en-US" altLang="ja-JP" sz="1700" dirty="0">
              <a:solidFill>
                <a:schemeClr val="tx1">
                  <a:lumMod val="50000"/>
                  <a:lumOff val="50000"/>
                </a:schemeClr>
              </a:solidFill>
              <a:latin typeface="HG丸ｺﾞｼｯｸM-PRO"/>
              <a:ea typeface="HG丸ｺﾞｼｯｸM-PRO"/>
              <a:cs typeface="HG丸ｺﾞｼｯｸM-PRO"/>
            </a:endParaRPr>
          </a:p>
          <a:p>
            <a:pPr>
              <a:lnSpc>
                <a:spcPct val="110000"/>
              </a:lnSpc>
            </a:pP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 3.2 </a:t>
            </a:r>
            <a:r>
              <a:rPr lang="en-US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X(3872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en-US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 3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.3 </a:t>
            </a:r>
            <a:r>
              <a:rPr lang="en-US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Y(4260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)</a:t>
            </a:r>
            <a:endParaRPr lang="en-US" altLang="ja-JP" sz="1700" dirty="0">
              <a:solidFill>
                <a:srgbClr val="7F7F7F"/>
              </a:solidFill>
              <a:latin typeface="Century Gothic"/>
              <a:cs typeface="Century Gothic"/>
            </a:endParaRPr>
          </a:p>
          <a:p>
            <a:pPr>
              <a:lnSpc>
                <a:spcPct val="110000"/>
              </a:lnSpc>
            </a:pP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 3.4 </a:t>
            </a:r>
            <a:r>
              <a:rPr lang="en-US" altLang="ja-JP" sz="1700" dirty="0" err="1" smtClean="0">
                <a:solidFill>
                  <a:srgbClr val="7F7F7F"/>
                </a:solidFill>
                <a:latin typeface="Century Gothic"/>
                <a:cs typeface="Century Gothic"/>
              </a:rPr>
              <a:t>Z</a:t>
            </a:r>
            <a:r>
              <a:rPr lang="en-US" altLang="ja-JP" sz="1700" baseline="-25000" dirty="0" err="1" smtClean="0">
                <a:solidFill>
                  <a:srgbClr val="7F7F7F"/>
                </a:solidFill>
                <a:latin typeface="Century Gothic"/>
                <a:cs typeface="Century Gothic"/>
              </a:rPr>
              <a:t>c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(</a:t>
            </a:r>
            <a:r>
              <a:rPr lang="en-US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3900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 3.5 </a:t>
            </a:r>
            <a:r>
              <a:rPr lang="en-US" altLang="ja-JP" sz="1700" dirty="0" err="1" smtClean="0">
                <a:solidFill>
                  <a:srgbClr val="7F7F7F"/>
                </a:solidFill>
                <a:latin typeface="Century Gothic"/>
                <a:cs typeface="Century Gothic"/>
              </a:rPr>
              <a:t>Z</a:t>
            </a:r>
            <a:r>
              <a:rPr lang="en-US" altLang="ja-JP" sz="1700" baseline="-25000" dirty="0" err="1">
                <a:solidFill>
                  <a:srgbClr val="7F7F7F"/>
                </a:solidFill>
                <a:latin typeface="Century Gothic"/>
                <a:cs typeface="Century Gothic"/>
              </a:rPr>
              <a:t>b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(</a:t>
            </a:r>
            <a:r>
              <a:rPr lang="en-US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10610) and </a:t>
            </a:r>
            <a:r>
              <a:rPr lang="en-US" altLang="ja-JP" sz="1700" dirty="0" err="1" smtClean="0">
                <a:solidFill>
                  <a:srgbClr val="7F7F7F"/>
                </a:solidFill>
                <a:latin typeface="Century Gothic"/>
                <a:cs typeface="Century Gothic"/>
              </a:rPr>
              <a:t>Z</a:t>
            </a:r>
            <a:r>
              <a:rPr lang="en-US" altLang="ja-JP" sz="1700" baseline="-25000" dirty="0" err="1">
                <a:solidFill>
                  <a:srgbClr val="7F7F7F"/>
                </a:solidFill>
                <a:latin typeface="Century Gothic"/>
                <a:cs typeface="Century Gothic"/>
              </a:rPr>
              <a:t>b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(</a:t>
            </a:r>
            <a:r>
              <a:rPr lang="en-US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10650)</a:t>
            </a:r>
          </a:p>
          <a:p>
            <a:pPr>
              <a:lnSpc>
                <a:spcPct val="110000"/>
              </a:lnSpc>
            </a:pP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 3.6 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P</a:t>
            </a:r>
            <a:r>
              <a:rPr lang="en-US" altLang="ja-JP" sz="1700" baseline="-25000" dirty="0" smtClean="0">
                <a:solidFill>
                  <a:srgbClr val="7F7F7F"/>
                </a:solidFill>
                <a:latin typeface="Century Gothic"/>
                <a:cs typeface="Century Gothic"/>
              </a:rPr>
              <a:t>c</a:t>
            </a: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(</a:t>
            </a:r>
            <a:r>
              <a:rPr lang="ro-RO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4380) and 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P</a:t>
            </a:r>
            <a:r>
              <a:rPr lang="en-US" altLang="ja-JP" sz="1700" baseline="-25000" dirty="0" smtClean="0">
                <a:solidFill>
                  <a:srgbClr val="7F7F7F"/>
                </a:solidFill>
                <a:latin typeface="Century Gothic"/>
                <a:cs typeface="Century Gothic"/>
              </a:rPr>
              <a:t>c</a:t>
            </a: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(</a:t>
            </a:r>
            <a:r>
              <a:rPr lang="ro-RO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4450</a:t>
            </a: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)</a:t>
            </a:r>
            <a:r>
              <a:rPr lang="ja-JP" altLang="en-US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:</a:t>
            </a:r>
            <a:r>
              <a:rPr lang="ja-JP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lang="en-US" altLang="ja-JP" sz="1700" dirty="0" err="1" smtClean="0">
                <a:solidFill>
                  <a:srgbClr val="7F7F7F"/>
                </a:solidFill>
                <a:latin typeface="Century Gothic"/>
                <a:cs typeface="Century Gothic"/>
              </a:rPr>
              <a:t>ch</a:t>
            </a: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arm pentaquark </a:t>
            </a:r>
            <a:endParaRPr lang="ro-RO" altLang="ja-JP" sz="1700" dirty="0">
              <a:solidFill>
                <a:srgbClr val="7F7F7F"/>
              </a:solidFill>
              <a:latin typeface="Century Gothic"/>
              <a:cs typeface="Century Gothic"/>
            </a:endParaRPr>
          </a:p>
          <a:p>
            <a:pPr>
              <a:lnSpc>
                <a:spcPct val="110000"/>
              </a:lnSpc>
            </a:pP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 3.7 </a:t>
            </a:r>
            <a:r>
              <a:rPr lang="en-US" altLang="ja-JP" sz="1700" dirty="0" err="1" smtClean="0">
                <a:solidFill>
                  <a:srgbClr val="7F7F7F"/>
                </a:solidFill>
                <a:latin typeface="Century Gothic"/>
                <a:cs typeface="Century Gothic"/>
              </a:rPr>
              <a:t>T</a:t>
            </a:r>
            <a:r>
              <a:rPr lang="en-US" altLang="ja-JP" sz="1700" baseline="-25000" dirty="0" err="1" smtClean="0">
                <a:solidFill>
                  <a:srgbClr val="7F7F7F"/>
                </a:solidFill>
                <a:latin typeface="Century Gothic"/>
                <a:cs typeface="Century Gothic"/>
              </a:rPr>
              <a:t>cc</a:t>
            </a: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-</a:t>
            </a: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new </a:t>
            </a:r>
            <a:r>
              <a:rPr lang="ro-RO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possible exotic </a:t>
            </a: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hadrons-</a:t>
            </a:r>
          </a:p>
          <a:p>
            <a:pPr>
              <a:lnSpc>
                <a:spcPct val="110000"/>
              </a:lnSpc>
            </a:pPr>
            <a:r>
              <a:rPr lang="ro-RO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 3</a:t>
            </a: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.8 Brief summary</a:t>
            </a:r>
            <a:endParaRPr lang="ro-RO" altLang="ja-JP" sz="1700" dirty="0">
              <a:solidFill>
                <a:srgbClr val="7F7F7F"/>
              </a:solidFill>
              <a:latin typeface="Century Gothic"/>
              <a:cs typeface="Century Gothic"/>
            </a:endParaRPr>
          </a:p>
          <a:p>
            <a:pPr>
              <a:lnSpc>
                <a:spcPct val="110000"/>
              </a:lnSpc>
            </a:pPr>
            <a:r>
              <a:rPr lang="ro-RO" altLang="ja-JP" sz="1700" dirty="0">
                <a:latin typeface="Century Gothic"/>
                <a:cs typeface="Century Gothic"/>
              </a:rPr>
              <a:t>4</a:t>
            </a:r>
            <a:r>
              <a:rPr lang="ro-RO" altLang="ja-JP" sz="1700" dirty="0" smtClean="0">
                <a:latin typeface="Century Gothic"/>
                <a:cs typeface="Century Gothic"/>
              </a:rPr>
              <a:t>. </a:t>
            </a:r>
            <a:r>
              <a:rPr lang="ro-RO" altLang="ja-JP" sz="1700" dirty="0">
                <a:latin typeface="Century Gothic"/>
                <a:cs typeface="Century Gothic"/>
              </a:rPr>
              <a:t>Heavy hadrons at extreme conditions</a:t>
            </a:r>
          </a:p>
          <a:p>
            <a:pPr>
              <a:lnSpc>
                <a:spcPct val="110000"/>
              </a:lnSpc>
            </a:pP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 4.1 </a:t>
            </a:r>
            <a:r>
              <a:rPr lang="ro-RO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Productions in relativistic heavy ion collisions</a:t>
            </a:r>
          </a:p>
          <a:p>
            <a:pPr>
              <a:lnSpc>
                <a:spcPct val="110000"/>
              </a:lnSpc>
            </a:pP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 4.2 </a:t>
            </a:r>
            <a:r>
              <a:rPr lang="ro-RO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Properties of heavy hadrons in nuclear matter</a:t>
            </a:r>
          </a:p>
          <a:p>
            <a:pPr>
              <a:lnSpc>
                <a:spcPct val="110000"/>
              </a:lnSpc>
            </a:pPr>
            <a:r>
              <a:rPr lang="ro-RO" altLang="ja-JP" sz="1700" dirty="0">
                <a:latin typeface="Century Gothic"/>
                <a:cs typeface="Century Gothic"/>
              </a:rPr>
              <a:t>5</a:t>
            </a:r>
            <a:r>
              <a:rPr lang="ro-RO" altLang="ja-JP" sz="1700" dirty="0" smtClean="0">
                <a:latin typeface="Century Gothic"/>
                <a:cs typeface="Century Gothic"/>
              </a:rPr>
              <a:t>. </a:t>
            </a:r>
            <a:r>
              <a:rPr lang="ro-RO" altLang="ja-JP" sz="1700" dirty="0">
                <a:latin typeface="Century Gothic"/>
                <a:cs typeface="Century Gothic"/>
              </a:rPr>
              <a:t>Summary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496245" y="112863"/>
            <a:ext cx="215151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2400"/>
              </a:spcAft>
            </a:pPr>
            <a:r>
              <a:rPr kumimoji="1" lang="en-US" altLang="ja-JP" sz="2800" dirty="0" smtClean="0">
                <a:latin typeface="Century Gothic"/>
                <a:cs typeface="Century Gothic"/>
              </a:rPr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689767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3676092" y="0"/>
            <a:ext cx="1865865" cy="592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400" dirty="0" smtClean="0">
                <a:latin typeface="Century Gothic"/>
                <a:cs typeface="Century Gothic"/>
              </a:rPr>
              <a:t>References</a:t>
            </a:r>
          </a:p>
          <a:p>
            <a:pPr algn="ctr">
              <a:lnSpc>
                <a:spcPct val="80000"/>
              </a:lnSpc>
            </a:pPr>
            <a:r>
              <a:rPr lang="en-US" altLang="ja-JP" sz="1600" dirty="0" smtClean="0">
                <a:latin typeface="Century Gothic"/>
                <a:cs typeface="Century Gothic"/>
              </a:rPr>
              <a:t>(reviews)</a:t>
            </a:r>
            <a:endParaRPr lang="ja-JP" altLang="en-US" sz="1600" dirty="0">
              <a:latin typeface="Century Gothic"/>
              <a:cs typeface="Century Gothic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17971" y="571837"/>
            <a:ext cx="2578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Exotic heavy hadrons</a:t>
            </a:r>
            <a:endParaRPr lang="ja-JP" altLang="en-US" b="1" dirty="0">
              <a:solidFill>
                <a:srgbClr val="C0504D"/>
              </a:solidFill>
              <a:latin typeface="Century Gothic"/>
              <a:cs typeface="Century Gothic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17971" y="6044995"/>
            <a:ext cx="3854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Heavy hadrons in nuclear matter</a:t>
            </a:r>
            <a:endParaRPr lang="ja-JP" altLang="en-US" b="1" dirty="0">
              <a:solidFill>
                <a:srgbClr val="C0504D"/>
              </a:solidFill>
              <a:latin typeface="Century Gothic"/>
              <a:cs typeface="Century Gothic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17689" y="3049228"/>
            <a:ext cx="617168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>
                <a:latin typeface="Century Gothic"/>
                <a:cs typeface="Century Gothic"/>
              </a:rPr>
              <a:t>・</a:t>
            </a:r>
            <a:r>
              <a:rPr lang="en-US" altLang="ja-JP" sz="1600" dirty="0" smtClean="0">
                <a:latin typeface="Century Gothic"/>
                <a:cs typeface="Century Gothic"/>
              </a:rPr>
              <a:t> The hidden charm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pentaquark</a:t>
            </a:r>
            <a:r>
              <a:rPr lang="en-US" altLang="ja-JP" sz="1600" dirty="0" smtClean="0">
                <a:latin typeface="Century Gothic"/>
                <a:cs typeface="Century Gothic"/>
              </a:rPr>
              <a:t> and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tetraquark</a:t>
            </a:r>
            <a:r>
              <a:rPr lang="en-US" altLang="ja-JP" sz="1600" dirty="0" smtClean="0">
                <a:latin typeface="Century Gothic"/>
                <a:cs typeface="Century Gothic"/>
              </a:rPr>
              <a:t> states: </a:t>
            </a:r>
          </a:p>
          <a:p>
            <a:r>
              <a:rPr lang="en-US" altLang="ja-JP" sz="1600" dirty="0" smtClean="0">
                <a:latin typeface="Century Gothic"/>
                <a:cs typeface="Century Gothic"/>
              </a:rPr>
              <a:t>   H.-X Chen, W. Chen, X. Liu, S.-L. Zhu, Phys. Rep. 639, 1 (2016)</a:t>
            </a:r>
            <a:endParaRPr lang="ja-JP" altLang="en-US" sz="1600" dirty="0">
              <a:latin typeface="Century Gothic"/>
              <a:cs typeface="Century Gothic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17689" y="1930988"/>
            <a:ext cx="58544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>
                <a:latin typeface="Century Gothic"/>
                <a:cs typeface="Century Gothic"/>
              </a:rPr>
              <a:t>・</a:t>
            </a:r>
            <a:r>
              <a:rPr lang="en-US" altLang="ja-JP" sz="1600" dirty="0" smtClean="0">
                <a:latin typeface="Century Gothic"/>
                <a:cs typeface="Century Gothic"/>
              </a:rPr>
              <a:t> Heavy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quarkonium</a:t>
            </a:r>
            <a:r>
              <a:rPr lang="en-US" altLang="ja-JP" sz="1600" dirty="0" smtClean="0">
                <a:latin typeface="Century Gothic"/>
                <a:cs typeface="Century Gothic"/>
              </a:rPr>
              <a:t>: progress, puzzles, and opportunities: </a:t>
            </a:r>
          </a:p>
          <a:p>
            <a:r>
              <a:rPr lang="en-US" altLang="ja-JP" sz="1600" dirty="0" smtClean="0">
                <a:latin typeface="Century Gothic"/>
                <a:cs typeface="Century Gothic"/>
              </a:rPr>
              <a:t>   N.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Brambilla</a:t>
            </a:r>
            <a:r>
              <a:rPr lang="ja-JP" altLang="en-US" sz="1600" dirty="0" smtClean="0">
                <a:latin typeface="Century Gothic"/>
                <a:cs typeface="Century Gothic"/>
              </a:rPr>
              <a:t> </a:t>
            </a:r>
            <a:r>
              <a:rPr lang="en-US" altLang="ja-JP" sz="1600" dirty="0" smtClean="0">
                <a:latin typeface="Century Gothic"/>
                <a:cs typeface="Century Gothic"/>
              </a:rPr>
              <a:t>et</a:t>
            </a:r>
            <a:r>
              <a:rPr lang="ja-JP" altLang="en-US" sz="1600" dirty="0" smtClean="0">
                <a:latin typeface="Century Gothic"/>
                <a:cs typeface="Century Gothic"/>
              </a:rPr>
              <a:t> </a:t>
            </a:r>
            <a:r>
              <a:rPr lang="en-US" altLang="ja-JP" sz="1600" dirty="0" smtClean="0">
                <a:latin typeface="Century Gothic"/>
                <a:cs typeface="Century Gothic"/>
              </a:rPr>
              <a:t>al., Eur. Phys. J. C71, 1534 (2011)</a:t>
            </a:r>
            <a:endParaRPr lang="ja-JP" altLang="en-US" sz="1600" dirty="0">
              <a:latin typeface="Century Gothic"/>
              <a:cs typeface="Century Gothic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17689" y="1371868"/>
            <a:ext cx="53403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>
                <a:latin typeface="Century Gothic"/>
                <a:cs typeface="Century Gothic"/>
              </a:rPr>
              <a:t>・</a:t>
            </a:r>
            <a:r>
              <a:rPr lang="en-US" altLang="ja-JP" sz="1600" dirty="0" smtClean="0">
                <a:latin typeface="Century Gothic"/>
                <a:cs typeface="Century Gothic"/>
              </a:rPr>
              <a:t>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Charmonium</a:t>
            </a:r>
            <a:r>
              <a:rPr lang="en-US" altLang="ja-JP" sz="1600" dirty="0" smtClean="0">
                <a:latin typeface="Century Gothic"/>
                <a:cs typeface="Century Gothic"/>
              </a:rPr>
              <a:t>:  </a:t>
            </a:r>
            <a:endParaRPr lang="en-US" altLang="ja-JP" sz="1600" dirty="0">
              <a:latin typeface="Century Gothic"/>
              <a:cs typeface="Century Gothic"/>
            </a:endParaRPr>
          </a:p>
          <a:p>
            <a:r>
              <a:rPr lang="en-US" altLang="ja-JP" sz="1600" dirty="0" smtClean="0">
                <a:latin typeface="Century Gothic"/>
                <a:cs typeface="Century Gothic"/>
              </a:rPr>
              <a:t>   M</a:t>
            </a:r>
            <a:r>
              <a:rPr lang="en-US" altLang="ja-JP" sz="1600" dirty="0">
                <a:latin typeface="Century Gothic"/>
                <a:cs typeface="Century Gothic"/>
              </a:rPr>
              <a:t>. B. </a:t>
            </a:r>
            <a:r>
              <a:rPr lang="en-US" altLang="ja-JP" sz="1600" dirty="0" err="1">
                <a:latin typeface="Century Gothic"/>
                <a:cs typeface="Century Gothic"/>
              </a:rPr>
              <a:t>Voloshin</a:t>
            </a:r>
            <a:r>
              <a:rPr lang="en-US" altLang="ja-JP" sz="1600" dirty="0">
                <a:latin typeface="Century Gothic"/>
                <a:cs typeface="Century Gothic"/>
              </a:rPr>
              <a:t>, </a:t>
            </a:r>
            <a:r>
              <a:rPr lang="en-US" altLang="ja-JP" sz="1600" dirty="0" err="1">
                <a:latin typeface="Century Gothic"/>
                <a:cs typeface="Century Gothic"/>
              </a:rPr>
              <a:t>Prog</a:t>
            </a:r>
            <a:r>
              <a:rPr lang="en-US" altLang="ja-JP" sz="1600" dirty="0">
                <a:latin typeface="Century Gothic"/>
                <a:cs typeface="Century Gothic"/>
              </a:rPr>
              <a:t>. Part. </a:t>
            </a:r>
            <a:r>
              <a:rPr lang="en-US" altLang="ja-JP" sz="1600" dirty="0" err="1">
                <a:latin typeface="Century Gothic"/>
                <a:cs typeface="Century Gothic"/>
              </a:rPr>
              <a:t>Nucl</a:t>
            </a:r>
            <a:r>
              <a:rPr lang="en-US" altLang="ja-JP" sz="1600" dirty="0">
                <a:latin typeface="Century Gothic"/>
                <a:cs typeface="Century Gothic"/>
              </a:rPr>
              <a:t>. Phys. 61, 455 (2008)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17689" y="812748"/>
            <a:ext cx="430097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>
                <a:latin typeface="Century Gothic"/>
                <a:cs typeface="Century Gothic"/>
              </a:rPr>
              <a:t>・ </a:t>
            </a:r>
            <a:r>
              <a:rPr lang="en-US" altLang="ja-JP" sz="1600" dirty="0" smtClean="0">
                <a:latin typeface="Century Gothic"/>
                <a:cs typeface="Century Gothic"/>
              </a:rPr>
              <a:t>The </a:t>
            </a:r>
            <a:r>
              <a:rPr lang="en-US" altLang="ja-JP" sz="1600" dirty="0">
                <a:latin typeface="Century Gothic"/>
                <a:cs typeface="Century Gothic"/>
              </a:rPr>
              <a:t>new heavy mesons: A status </a:t>
            </a:r>
            <a:r>
              <a:rPr lang="en-US" altLang="ja-JP" sz="1600" dirty="0" smtClean="0">
                <a:latin typeface="Century Gothic"/>
                <a:cs typeface="Century Gothic"/>
              </a:rPr>
              <a:t>report:</a:t>
            </a:r>
            <a:endParaRPr lang="en-US" altLang="ja-JP" sz="1600" dirty="0">
              <a:latin typeface="Century Gothic"/>
              <a:cs typeface="Century Gothic"/>
            </a:endParaRPr>
          </a:p>
          <a:p>
            <a:r>
              <a:rPr lang="ja-JP" altLang="en-US" sz="1600" dirty="0" smtClean="0">
                <a:latin typeface="Century Gothic"/>
                <a:cs typeface="Century Gothic"/>
              </a:rPr>
              <a:t>   </a:t>
            </a:r>
            <a:r>
              <a:rPr lang="en-US" altLang="ja-JP" sz="1600" dirty="0" smtClean="0">
                <a:latin typeface="Century Gothic"/>
                <a:cs typeface="Century Gothic"/>
              </a:rPr>
              <a:t>E</a:t>
            </a:r>
            <a:r>
              <a:rPr lang="en-US" altLang="ja-JP" sz="1600" dirty="0">
                <a:latin typeface="Century Gothic"/>
                <a:cs typeface="Century Gothic"/>
              </a:rPr>
              <a:t>. S. Swanson, Phys. Rep. 429, 243 (2006</a:t>
            </a:r>
            <a:r>
              <a:rPr lang="en-US" altLang="ja-JP" sz="1600" dirty="0" smtClean="0">
                <a:latin typeface="Century Gothic"/>
                <a:cs typeface="Century Gothic"/>
              </a:rPr>
              <a:t>)</a:t>
            </a:r>
            <a:endParaRPr lang="ja-JP" altLang="en-US" sz="1600" dirty="0">
              <a:latin typeface="Century Gothic"/>
              <a:cs typeface="Century Gothic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17689" y="3608348"/>
            <a:ext cx="79654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>
                <a:latin typeface="Century Gothic"/>
                <a:cs typeface="Century Gothic"/>
              </a:rPr>
              <a:t>・</a:t>
            </a:r>
            <a:r>
              <a:rPr lang="en-US" altLang="ja-JP" sz="1600" dirty="0" smtClean="0">
                <a:latin typeface="Century Gothic"/>
                <a:cs typeface="Century Gothic"/>
              </a:rPr>
              <a:t> Exotic hadrons with heavy flavors: X, Y, Z, and relates states: </a:t>
            </a:r>
          </a:p>
          <a:p>
            <a:r>
              <a:rPr lang="en-US" altLang="ja-JP" sz="1600" dirty="0" smtClean="0">
                <a:latin typeface="Century Gothic"/>
                <a:cs typeface="Century Gothic"/>
              </a:rPr>
              <a:t>   A.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Hosaka</a:t>
            </a:r>
            <a:r>
              <a:rPr lang="en-US" altLang="ja-JP" sz="1600" dirty="0" smtClean="0">
                <a:latin typeface="Century Gothic"/>
                <a:cs typeface="Century Gothic"/>
              </a:rPr>
              <a:t>, T.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Iijima</a:t>
            </a:r>
            <a:r>
              <a:rPr lang="en-US" altLang="ja-JP" sz="1600" dirty="0" smtClean="0">
                <a:latin typeface="Century Gothic"/>
                <a:cs typeface="Century Gothic"/>
              </a:rPr>
              <a:t>, K.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Miyabayashi</a:t>
            </a:r>
            <a:r>
              <a:rPr lang="en-US" altLang="ja-JP" sz="1600" dirty="0" smtClean="0">
                <a:latin typeface="Century Gothic"/>
                <a:cs typeface="Century Gothic"/>
              </a:rPr>
              <a:t>, Y. Sakai, S.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Yasui</a:t>
            </a:r>
            <a:r>
              <a:rPr lang="en-US" altLang="ja-JP" sz="1600" dirty="0" smtClean="0">
                <a:latin typeface="Century Gothic"/>
                <a:cs typeface="Century Gothic"/>
              </a:rPr>
              <a:t>, PTEP 2016, 062C01 (2016)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27034" y="6302296"/>
            <a:ext cx="819056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>
                <a:latin typeface="Century Gothic"/>
                <a:cs typeface="Century Gothic"/>
              </a:rPr>
              <a:t>・</a:t>
            </a:r>
            <a:r>
              <a:rPr lang="en-US" altLang="ja-JP" sz="1600" dirty="0" smtClean="0">
                <a:latin typeface="Century Gothic"/>
                <a:cs typeface="Century Gothic"/>
              </a:rPr>
              <a:t> Heavy hadrons in nuclear matter: </a:t>
            </a:r>
          </a:p>
          <a:p>
            <a:r>
              <a:rPr lang="en-US" altLang="ja-JP" sz="1600" dirty="0" smtClean="0">
                <a:latin typeface="Century Gothic"/>
                <a:cs typeface="Century Gothic"/>
              </a:rPr>
              <a:t>   A.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Hosaka</a:t>
            </a:r>
            <a:r>
              <a:rPr lang="en-US" altLang="ja-JP" sz="1600" dirty="0" smtClean="0">
                <a:latin typeface="Century Gothic"/>
                <a:cs typeface="Century Gothic"/>
              </a:rPr>
              <a:t>, T.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Hyodo</a:t>
            </a:r>
            <a:r>
              <a:rPr lang="en-US" altLang="ja-JP" sz="1600" dirty="0" smtClean="0">
                <a:latin typeface="Century Gothic"/>
                <a:cs typeface="Century Gothic"/>
              </a:rPr>
              <a:t>, K.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Sudoh</a:t>
            </a:r>
            <a:r>
              <a:rPr lang="en-US" altLang="ja-JP" sz="1600" dirty="0" smtClean="0">
                <a:latin typeface="Century Gothic"/>
                <a:cs typeface="Century Gothic"/>
              </a:rPr>
              <a:t>, Y. Yamaguchi, S.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Yasui</a:t>
            </a:r>
            <a:r>
              <a:rPr lang="en-US" altLang="ja-JP" sz="1600" dirty="0" smtClean="0">
                <a:latin typeface="Century Gothic"/>
                <a:cs typeface="Century Gothic"/>
              </a:rPr>
              <a:t>, arXiv:1606.08685 [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hep-ph</a:t>
            </a:r>
            <a:r>
              <a:rPr lang="en-US" altLang="ja-JP" sz="1600" dirty="0" smtClean="0">
                <a:latin typeface="Century Gothic"/>
                <a:cs typeface="Century Gothic"/>
              </a:rPr>
              <a:t>]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17689" y="4167468"/>
            <a:ext cx="67771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>
                <a:latin typeface="Century Gothic"/>
                <a:cs typeface="Century Gothic"/>
              </a:rPr>
              <a:t>・</a:t>
            </a:r>
            <a:r>
              <a:rPr lang="en-US" altLang="ja-JP" sz="1600" dirty="0" smtClean="0">
                <a:latin typeface="Century Gothic"/>
                <a:cs typeface="Century Gothic"/>
              </a:rPr>
              <a:t> Heavy-Quark QCD Exotica: </a:t>
            </a:r>
          </a:p>
          <a:p>
            <a:r>
              <a:rPr lang="en-US" altLang="ja-JP" sz="1600" dirty="0" smtClean="0">
                <a:latin typeface="Century Gothic"/>
                <a:cs typeface="Century Gothic"/>
              </a:rPr>
              <a:t>   R. F. Lebed, R. E. Mitchel, E. S. Swanson, arXiv:1610.04528 [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hep-ph</a:t>
            </a:r>
            <a:r>
              <a:rPr lang="en-US" altLang="ja-JP" sz="1600" dirty="0" smtClean="0">
                <a:latin typeface="Century Gothic"/>
                <a:cs typeface="Century Gothic"/>
              </a:rPr>
              <a:t>]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17689" y="4726590"/>
            <a:ext cx="594285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>
                <a:latin typeface="Century Gothic"/>
                <a:cs typeface="Century Gothic"/>
              </a:rPr>
              <a:t>・</a:t>
            </a:r>
            <a:r>
              <a:rPr lang="en-US" altLang="ja-JP" sz="1600" dirty="0" smtClean="0">
                <a:latin typeface="Century Gothic"/>
                <a:cs typeface="Century Gothic"/>
              </a:rPr>
              <a:t>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Multiquark</a:t>
            </a:r>
            <a:r>
              <a:rPr lang="en-US" altLang="ja-JP" sz="1600" dirty="0" smtClean="0">
                <a:latin typeface="Century Gothic"/>
                <a:cs typeface="Century Gothic"/>
              </a:rPr>
              <a:t> resonances: </a:t>
            </a:r>
          </a:p>
          <a:p>
            <a:r>
              <a:rPr lang="en-US" altLang="ja-JP" sz="1600" dirty="0" smtClean="0">
                <a:latin typeface="Century Gothic"/>
                <a:cs typeface="Century Gothic"/>
              </a:rPr>
              <a:t>   A. Esposito, A.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Pilloni</a:t>
            </a:r>
            <a:r>
              <a:rPr lang="en-US" altLang="ja-JP" sz="1600" dirty="0" smtClean="0">
                <a:latin typeface="Century Gothic"/>
                <a:cs typeface="Century Gothic"/>
              </a:rPr>
              <a:t>, A. D.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Plolsa</a:t>
            </a:r>
            <a:r>
              <a:rPr lang="en-US" altLang="ja-JP" sz="1600" dirty="0" smtClean="0">
                <a:latin typeface="Century Gothic"/>
                <a:cs typeface="Century Gothic"/>
              </a:rPr>
              <a:t>, Phys. Rep. 668, 1 (2017) 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17971" y="5287176"/>
            <a:ext cx="4634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C0504D"/>
                </a:solidFill>
                <a:latin typeface="Century Gothic"/>
                <a:cs typeface="Century Gothic"/>
              </a:rPr>
              <a:t>Exotic </a:t>
            </a:r>
            <a:r>
              <a:rPr lang="en-US" altLang="ja-JP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hadrons from heavy ion collisions</a:t>
            </a:r>
            <a:endParaRPr lang="ja-JP" altLang="en-US" b="1" dirty="0">
              <a:solidFill>
                <a:srgbClr val="C0504D"/>
              </a:solidFill>
              <a:latin typeface="Century Gothic"/>
              <a:cs typeface="Century Gothic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00648" y="5523365"/>
            <a:ext cx="626976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>
                <a:latin typeface="Century Gothic"/>
                <a:cs typeface="Century Gothic"/>
              </a:rPr>
              <a:t>・</a:t>
            </a:r>
            <a:r>
              <a:rPr lang="en-US" altLang="ja-JP" sz="1600" dirty="0" smtClean="0">
                <a:latin typeface="Century Gothic"/>
                <a:cs typeface="Century Gothic"/>
              </a:rPr>
              <a:t> Exotic hadrons from heavy ion collisions: </a:t>
            </a:r>
          </a:p>
          <a:p>
            <a:r>
              <a:rPr lang="en-US" altLang="ja-JP" sz="1600" dirty="0" smtClean="0">
                <a:latin typeface="Century Gothic"/>
                <a:cs typeface="Century Gothic"/>
              </a:rPr>
              <a:t>   S. Cho et al. [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ExHIC</a:t>
            </a:r>
            <a:r>
              <a:rPr lang="en-US" altLang="ja-JP" sz="1600" dirty="0" smtClean="0">
                <a:latin typeface="Century Gothic"/>
                <a:cs typeface="Century Gothic"/>
              </a:rPr>
              <a:t> collaboration], arXiv:1702.00486 [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nucl-th</a:t>
            </a:r>
            <a:r>
              <a:rPr lang="en-US" altLang="ja-JP" sz="1600" dirty="0" smtClean="0">
                <a:latin typeface="Century Gothic"/>
                <a:cs typeface="Century Gothic"/>
              </a:rPr>
              <a:t>]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27034" y="2490108"/>
            <a:ext cx="82055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>
                <a:latin typeface="Century Gothic"/>
                <a:cs typeface="Century Gothic"/>
              </a:rPr>
              <a:t>・</a:t>
            </a:r>
            <a:r>
              <a:rPr lang="en-US" altLang="ja-JP" sz="1600" dirty="0" smtClean="0">
                <a:latin typeface="Century Gothic"/>
                <a:cs typeface="Century Gothic"/>
              </a:rPr>
              <a:t> QCD and strongly coupled gauge theories: challenges and future perspectives: </a:t>
            </a:r>
          </a:p>
          <a:p>
            <a:r>
              <a:rPr lang="en-US" altLang="ja-JP" sz="1600" dirty="0" smtClean="0">
                <a:latin typeface="Century Gothic"/>
                <a:cs typeface="Century Gothic"/>
              </a:rPr>
              <a:t>   N.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Brambilla</a:t>
            </a:r>
            <a:r>
              <a:rPr lang="ja-JP" altLang="en-US" sz="1600" dirty="0" smtClean="0">
                <a:latin typeface="Century Gothic"/>
                <a:cs typeface="Century Gothic"/>
              </a:rPr>
              <a:t> </a:t>
            </a:r>
            <a:r>
              <a:rPr lang="en-US" altLang="ja-JP" sz="1600" dirty="0" smtClean="0">
                <a:latin typeface="Century Gothic"/>
                <a:cs typeface="Century Gothic"/>
              </a:rPr>
              <a:t>et</a:t>
            </a:r>
            <a:r>
              <a:rPr lang="ja-JP" altLang="en-US" sz="1600" dirty="0" smtClean="0">
                <a:latin typeface="Century Gothic"/>
                <a:cs typeface="Century Gothic"/>
              </a:rPr>
              <a:t> </a:t>
            </a:r>
            <a:r>
              <a:rPr lang="en-US" altLang="ja-JP" sz="1600" dirty="0" smtClean="0">
                <a:latin typeface="Century Gothic"/>
                <a:cs typeface="Century Gothic"/>
              </a:rPr>
              <a:t>al., Eur. Phys. J. C74, 2981 (2014)</a:t>
            </a:r>
            <a:endParaRPr lang="ja-JP" altLang="en-US" sz="16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75491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9083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674969" y="956128"/>
            <a:ext cx="6172162" cy="4980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ja-JP" sz="1700" dirty="0" smtClean="0">
                <a:solidFill>
                  <a:srgbClr val="C0504D"/>
                </a:solidFill>
                <a:latin typeface="Century Gothic"/>
                <a:cs typeface="Century Gothic"/>
              </a:rPr>
              <a:t>1. Introduction</a:t>
            </a:r>
            <a:endParaRPr lang="en-US" altLang="ja-JP" sz="1700" dirty="0">
              <a:solidFill>
                <a:srgbClr val="C0504D"/>
              </a:solidFill>
              <a:latin typeface="Century Gothic"/>
              <a:cs typeface="Century Gothic"/>
            </a:endParaRPr>
          </a:p>
          <a:p>
            <a:pPr>
              <a:lnSpc>
                <a:spcPct val="110000"/>
              </a:lnSpc>
            </a:pPr>
            <a:r>
              <a:rPr lang="en-US" altLang="ja-JP" sz="1700" dirty="0" smtClean="0">
                <a:latin typeface="Century Gothic"/>
                <a:cs typeface="Century Gothic"/>
              </a:rPr>
              <a:t>2. Theoretical</a:t>
            </a:r>
            <a:r>
              <a:rPr lang="ja-JP" altLang="en-US" sz="1700" dirty="0" smtClean="0"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latin typeface="Century Gothic"/>
                <a:cs typeface="Century Gothic"/>
              </a:rPr>
              <a:t>framework</a:t>
            </a:r>
            <a:r>
              <a:rPr lang="ja-JP" altLang="en-US" sz="1700" dirty="0" smtClean="0"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latin typeface="Century Gothic"/>
                <a:cs typeface="Century Gothic"/>
              </a:rPr>
              <a:t>for</a:t>
            </a:r>
            <a:r>
              <a:rPr lang="ja-JP" altLang="en-US" sz="1700" dirty="0" smtClean="0"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latin typeface="Century Gothic"/>
                <a:cs typeface="Century Gothic"/>
              </a:rPr>
              <a:t>heavy hadrons</a:t>
            </a:r>
          </a:p>
          <a:p>
            <a:pPr>
              <a:lnSpc>
                <a:spcPct val="110000"/>
              </a:lnSpc>
            </a:pPr>
            <a:r>
              <a:rPr lang="en-US" altLang="ja-JP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2.1 Heavy quark symmetry</a:t>
            </a:r>
          </a:p>
          <a:p>
            <a:pPr>
              <a:lnSpc>
                <a:spcPct val="110000"/>
              </a:lnSpc>
            </a:pPr>
            <a:r>
              <a:rPr lang="en-US" altLang="ja-JP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 2.2 Heavy hadron </a:t>
            </a:r>
            <a:r>
              <a:rPr lang="en-US" altLang="ja-JP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effective </a:t>
            </a:r>
            <a:r>
              <a:rPr lang="en-US" altLang="ja-JP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theory</a:t>
            </a:r>
          </a:p>
          <a:p>
            <a:pPr>
              <a:lnSpc>
                <a:spcPct val="110000"/>
              </a:lnSpc>
            </a:pPr>
            <a:r>
              <a:rPr lang="en-US" altLang="ja-JP" sz="1700" dirty="0">
                <a:latin typeface="Century Gothic"/>
                <a:cs typeface="Century Gothic"/>
              </a:rPr>
              <a:t>3</a:t>
            </a:r>
            <a:r>
              <a:rPr lang="en-US" altLang="ja-JP" sz="1700" dirty="0" smtClean="0">
                <a:latin typeface="Century Gothic"/>
                <a:cs typeface="Century Gothic"/>
              </a:rPr>
              <a:t>. Heavy</a:t>
            </a:r>
            <a:r>
              <a:rPr lang="ja-JP" altLang="en-US" sz="1700" dirty="0" smtClean="0"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latin typeface="Century Gothic"/>
                <a:cs typeface="Century Gothic"/>
              </a:rPr>
              <a:t>exotic hadrons</a:t>
            </a:r>
            <a:r>
              <a:rPr lang="ja-JP" altLang="en-US" sz="1700" dirty="0" smtClean="0"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latin typeface="Century Gothic"/>
                <a:cs typeface="Century Gothic"/>
              </a:rPr>
              <a:t>-X</a:t>
            </a:r>
            <a:r>
              <a:rPr lang="en-US" altLang="ja-JP" sz="1700" dirty="0">
                <a:latin typeface="Century Gothic"/>
                <a:cs typeface="Century Gothic"/>
              </a:rPr>
              <a:t>, Y, Z </a:t>
            </a:r>
            <a:r>
              <a:rPr lang="en-US" altLang="ja-JP" sz="1700" dirty="0" smtClean="0">
                <a:latin typeface="Century Gothic"/>
                <a:cs typeface="Century Gothic"/>
              </a:rPr>
              <a:t>hadrons-</a:t>
            </a:r>
          </a:p>
          <a:p>
            <a:pPr>
              <a:lnSpc>
                <a:spcPct val="110000"/>
              </a:lnSpc>
            </a:pPr>
            <a:r>
              <a:rPr lang="en-US" altLang="ja-JP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 3</a:t>
            </a:r>
            <a:r>
              <a:rPr lang="en-US" altLang="ja-JP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.1 What</a:t>
            </a:r>
            <a:r>
              <a:rPr lang="ja-JP" alt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does</a:t>
            </a:r>
            <a:r>
              <a:rPr lang="ja-JP" alt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“exotic”</a:t>
            </a:r>
            <a:r>
              <a:rPr lang="ja-JP" alt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mean</a:t>
            </a:r>
            <a:r>
              <a:rPr lang="en-US" altLang="ja-JP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G丸ｺﾞｼｯｸM-PRO"/>
                <a:ea typeface="HG丸ｺﾞｼｯｸM-PRO"/>
                <a:cs typeface="HG丸ｺﾞｼｯｸM-PRO"/>
              </a:rPr>
              <a:t>?</a:t>
            </a:r>
            <a:endParaRPr lang="en-US" altLang="ja-JP" sz="1700" dirty="0">
              <a:solidFill>
                <a:schemeClr val="tx1">
                  <a:lumMod val="50000"/>
                  <a:lumOff val="50000"/>
                </a:schemeClr>
              </a:solidFill>
              <a:latin typeface="HG丸ｺﾞｼｯｸM-PRO"/>
              <a:ea typeface="HG丸ｺﾞｼｯｸM-PRO"/>
              <a:cs typeface="HG丸ｺﾞｼｯｸM-PRO"/>
            </a:endParaRPr>
          </a:p>
          <a:p>
            <a:pPr>
              <a:lnSpc>
                <a:spcPct val="110000"/>
              </a:lnSpc>
            </a:pP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 3.2 </a:t>
            </a:r>
            <a:r>
              <a:rPr lang="en-US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X(3872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en-US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 3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.3 </a:t>
            </a:r>
            <a:r>
              <a:rPr lang="en-US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Y(4260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)</a:t>
            </a:r>
            <a:endParaRPr lang="en-US" altLang="ja-JP" sz="1700" dirty="0">
              <a:solidFill>
                <a:srgbClr val="7F7F7F"/>
              </a:solidFill>
              <a:latin typeface="Century Gothic"/>
              <a:cs typeface="Century Gothic"/>
            </a:endParaRPr>
          </a:p>
          <a:p>
            <a:pPr>
              <a:lnSpc>
                <a:spcPct val="110000"/>
              </a:lnSpc>
            </a:pP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 3.4 </a:t>
            </a:r>
            <a:r>
              <a:rPr lang="en-US" altLang="ja-JP" sz="1700" dirty="0" err="1" smtClean="0">
                <a:solidFill>
                  <a:srgbClr val="7F7F7F"/>
                </a:solidFill>
                <a:latin typeface="Century Gothic"/>
                <a:cs typeface="Century Gothic"/>
              </a:rPr>
              <a:t>Z</a:t>
            </a:r>
            <a:r>
              <a:rPr lang="en-US" altLang="ja-JP" sz="1700" baseline="-25000" dirty="0" err="1" smtClean="0">
                <a:solidFill>
                  <a:srgbClr val="7F7F7F"/>
                </a:solidFill>
                <a:latin typeface="Century Gothic"/>
                <a:cs typeface="Century Gothic"/>
              </a:rPr>
              <a:t>c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(</a:t>
            </a:r>
            <a:r>
              <a:rPr lang="en-US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3900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 3.5 </a:t>
            </a:r>
            <a:r>
              <a:rPr lang="en-US" altLang="ja-JP" sz="1700" dirty="0" err="1" smtClean="0">
                <a:solidFill>
                  <a:srgbClr val="7F7F7F"/>
                </a:solidFill>
                <a:latin typeface="Century Gothic"/>
                <a:cs typeface="Century Gothic"/>
              </a:rPr>
              <a:t>Z</a:t>
            </a:r>
            <a:r>
              <a:rPr lang="en-US" altLang="ja-JP" sz="1700" baseline="-25000" dirty="0" err="1">
                <a:solidFill>
                  <a:srgbClr val="7F7F7F"/>
                </a:solidFill>
                <a:latin typeface="Century Gothic"/>
                <a:cs typeface="Century Gothic"/>
              </a:rPr>
              <a:t>b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(</a:t>
            </a:r>
            <a:r>
              <a:rPr lang="en-US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10610) and </a:t>
            </a:r>
            <a:r>
              <a:rPr lang="en-US" altLang="ja-JP" sz="1700" dirty="0" err="1" smtClean="0">
                <a:solidFill>
                  <a:srgbClr val="7F7F7F"/>
                </a:solidFill>
                <a:latin typeface="Century Gothic"/>
                <a:cs typeface="Century Gothic"/>
              </a:rPr>
              <a:t>Z</a:t>
            </a:r>
            <a:r>
              <a:rPr lang="en-US" altLang="ja-JP" sz="1700" baseline="-25000" dirty="0" err="1">
                <a:solidFill>
                  <a:srgbClr val="7F7F7F"/>
                </a:solidFill>
                <a:latin typeface="Century Gothic"/>
                <a:cs typeface="Century Gothic"/>
              </a:rPr>
              <a:t>b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(</a:t>
            </a:r>
            <a:r>
              <a:rPr lang="en-US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10650)</a:t>
            </a:r>
          </a:p>
          <a:p>
            <a:pPr>
              <a:lnSpc>
                <a:spcPct val="110000"/>
              </a:lnSpc>
            </a:pP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 3.6 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P</a:t>
            </a:r>
            <a:r>
              <a:rPr lang="en-US" altLang="ja-JP" sz="1700" baseline="-25000" dirty="0" smtClean="0">
                <a:solidFill>
                  <a:srgbClr val="7F7F7F"/>
                </a:solidFill>
                <a:latin typeface="Century Gothic"/>
                <a:cs typeface="Century Gothic"/>
              </a:rPr>
              <a:t>c</a:t>
            </a: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(</a:t>
            </a:r>
            <a:r>
              <a:rPr lang="ro-RO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4380) and 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P</a:t>
            </a:r>
            <a:r>
              <a:rPr lang="en-US" altLang="ja-JP" sz="1700" baseline="-25000" dirty="0" smtClean="0">
                <a:solidFill>
                  <a:srgbClr val="7F7F7F"/>
                </a:solidFill>
                <a:latin typeface="Century Gothic"/>
                <a:cs typeface="Century Gothic"/>
              </a:rPr>
              <a:t>c</a:t>
            </a: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(</a:t>
            </a:r>
            <a:r>
              <a:rPr lang="ro-RO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4450</a:t>
            </a: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)</a:t>
            </a:r>
            <a:r>
              <a:rPr lang="ja-JP" altLang="en-US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:</a:t>
            </a:r>
            <a:r>
              <a:rPr lang="ja-JP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lang="en-US" altLang="ja-JP" sz="1700" dirty="0" err="1" smtClean="0">
                <a:solidFill>
                  <a:srgbClr val="7F7F7F"/>
                </a:solidFill>
                <a:latin typeface="Century Gothic"/>
                <a:cs typeface="Century Gothic"/>
              </a:rPr>
              <a:t>ch</a:t>
            </a: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arm pentaquark </a:t>
            </a:r>
            <a:endParaRPr lang="ro-RO" altLang="ja-JP" sz="1700" dirty="0">
              <a:solidFill>
                <a:srgbClr val="7F7F7F"/>
              </a:solidFill>
              <a:latin typeface="Century Gothic"/>
              <a:cs typeface="Century Gothic"/>
            </a:endParaRPr>
          </a:p>
          <a:p>
            <a:pPr>
              <a:lnSpc>
                <a:spcPct val="110000"/>
              </a:lnSpc>
            </a:pP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 3.7 </a:t>
            </a:r>
            <a:r>
              <a:rPr lang="en-US" altLang="ja-JP" sz="1700" dirty="0" err="1" smtClean="0">
                <a:solidFill>
                  <a:srgbClr val="7F7F7F"/>
                </a:solidFill>
                <a:latin typeface="Century Gothic"/>
                <a:cs typeface="Century Gothic"/>
              </a:rPr>
              <a:t>T</a:t>
            </a:r>
            <a:r>
              <a:rPr lang="en-US" altLang="ja-JP" sz="1700" baseline="-25000" dirty="0" err="1" smtClean="0">
                <a:solidFill>
                  <a:srgbClr val="7F7F7F"/>
                </a:solidFill>
                <a:latin typeface="Century Gothic"/>
                <a:cs typeface="Century Gothic"/>
              </a:rPr>
              <a:t>cc</a:t>
            </a: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-</a:t>
            </a: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new </a:t>
            </a:r>
            <a:r>
              <a:rPr lang="ro-RO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possible exotic </a:t>
            </a: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hadrons-</a:t>
            </a:r>
          </a:p>
          <a:p>
            <a:pPr>
              <a:lnSpc>
                <a:spcPct val="110000"/>
              </a:lnSpc>
            </a:pPr>
            <a:r>
              <a:rPr lang="ro-RO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 3</a:t>
            </a: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.8 Brief summary</a:t>
            </a:r>
            <a:endParaRPr lang="ro-RO" altLang="ja-JP" sz="1700" dirty="0">
              <a:solidFill>
                <a:srgbClr val="7F7F7F"/>
              </a:solidFill>
              <a:latin typeface="Century Gothic"/>
              <a:cs typeface="Century Gothic"/>
            </a:endParaRPr>
          </a:p>
          <a:p>
            <a:pPr>
              <a:lnSpc>
                <a:spcPct val="110000"/>
              </a:lnSpc>
            </a:pPr>
            <a:r>
              <a:rPr lang="ro-RO" altLang="ja-JP" sz="1700" dirty="0">
                <a:latin typeface="Century Gothic"/>
                <a:cs typeface="Century Gothic"/>
              </a:rPr>
              <a:t>4</a:t>
            </a:r>
            <a:r>
              <a:rPr lang="ro-RO" altLang="ja-JP" sz="1700" dirty="0" smtClean="0">
                <a:latin typeface="Century Gothic"/>
                <a:cs typeface="Century Gothic"/>
              </a:rPr>
              <a:t>. </a:t>
            </a:r>
            <a:r>
              <a:rPr lang="ro-RO" altLang="ja-JP" sz="1700" dirty="0">
                <a:latin typeface="Century Gothic"/>
                <a:cs typeface="Century Gothic"/>
              </a:rPr>
              <a:t>Heavy hadrons at extreme conditions</a:t>
            </a:r>
          </a:p>
          <a:p>
            <a:pPr>
              <a:lnSpc>
                <a:spcPct val="110000"/>
              </a:lnSpc>
            </a:pP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 4.1 </a:t>
            </a:r>
            <a:r>
              <a:rPr lang="ro-RO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Productions in relativistic heavy ion collisions</a:t>
            </a:r>
          </a:p>
          <a:p>
            <a:pPr>
              <a:lnSpc>
                <a:spcPct val="110000"/>
              </a:lnSpc>
            </a:pP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 4.2 </a:t>
            </a:r>
            <a:r>
              <a:rPr lang="ro-RO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Properties of heavy hadrons in nuclear matter</a:t>
            </a:r>
          </a:p>
          <a:p>
            <a:pPr>
              <a:lnSpc>
                <a:spcPct val="110000"/>
              </a:lnSpc>
            </a:pPr>
            <a:r>
              <a:rPr lang="ro-RO" altLang="ja-JP" sz="1700" dirty="0">
                <a:latin typeface="Century Gothic"/>
                <a:cs typeface="Century Gothic"/>
              </a:rPr>
              <a:t>5</a:t>
            </a:r>
            <a:r>
              <a:rPr lang="ro-RO" altLang="ja-JP" sz="1700" dirty="0" smtClean="0">
                <a:latin typeface="Century Gothic"/>
                <a:cs typeface="Century Gothic"/>
              </a:rPr>
              <a:t>. </a:t>
            </a:r>
            <a:r>
              <a:rPr lang="ro-RO" altLang="ja-JP" sz="1700" dirty="0">
                <a:latin typeface="Century Gothic"/>
                <a:cs typeface="Century Gothic"/>
              </a:rPr>
              <a:t>Summary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496245" y="112863"/>
            <a:ext cx="215151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2400"/>
              </a:spcAft>
            </a:pPr>
            <a:r>
              <a:rPr kumimoji="1" lang="en-US" altLang="ja-JP" sz="2800" dirty="0" smtClean="0">
                <a:latin typeface="Century Gothic"/>
                <a:cs typeface="Century Gothic"/>
              </a:rPr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1012366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18500</TotalTime>
  <Words>2146</Words>
  <Application>Microsoft Macintosh PowerPoint</Application>
  <PresentationFormat>画面に合わせる (4:3)</PresentationFormat>
  <Paragraphs>482</Paragraphs>
  <Slides>47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47</vt:i4>
      </vt:variant>
    </vt:vector>
  </HeadingPairs>
  <TitlesOfParts>
    <vt:vector size="48" baseType="lpstr">
      <vt:lpstr>ホワイト</vt:lpstr>
      <vt:lpstr>Heavy flavors and exotic hadrons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Modern view of Nature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東京工業大学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Heavy flavors and exotic hadrons</dc:title>
  <dc:creator>安井 繁宏</dc:creator>
  <cp:lastModifiedBy>安井 繁宏</cp:lastModifiedBy>
  <cp:revision>1571</cp:revision>
  <dcterms:created xsi:type="dcterms:W3CDTF">2017-01-16T08:04:22Z</dcterms:created>
  <dcterms:modified xsi:type="dcterms:W3CDTF">2017-03-04T10:27:19Z</dcterms:modified>
</cp:coreProperties>
</file>